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4" r:id="rId2"/>
  </p:sldMasterIdLst>
  <p:notesMasterIdLst>
    <p:notesMasterId r:id="rId32"/>
  </p:notesMasterIdLst>
  <p:sldIdLst>
    <p:sldId id="264" r:id="rId3"/>
    <p:sldId id="557" r:id="rId4"/>
    <p:sldId id="561" r:id="rId5"/>
    <p:sldId id="562" r:id="rId6"/>
    <p:sldId id="533" r:id="rId7"/>
    <p:sldId id="534" r:id="rId8"/>
    <p:sldId id="535" r:id="rId9"/>
    <p:sldId id="536" r:id="rId10"/>
    <p:sldId id="545" r:id="rId11"/>
    <p:sldId id="537" r:id="rId12"/>
    <p:sldId id="546" r:id="rId13"/>
    <p:sldId id="551" r:id="rId14"/>
    <p:sldId id="538" r:id="rId15"/>
    <p:sldId id="290" r:id="rId16"/>
    <p:sldId id="292" r:id="rId17"/>
    <p:sldId id="552" r:id="rId18"/>
    <p:sldId id="539" r:id="rId19"/>
    <p:sldId id="542" r:id="rId20"/>
    <p:sldId id="547" r:id="rId21"/>
    <p:sldId id="548" r:id="rId22"/>
    <p:sldId id="549" r:id="rId23"/>
    <p:sldId id="550" r:id="rId24"/>
    <p:sldId id="543" r:id="rId25"/>
    <p:sldId id="563" r:id="rId26"/>
    <p:sldId id="553" r:id="rId27"/>
    <p:sldId id="554" r:id="rId28"/>
    <p:sldId id="555" r:id="rId29"/>
    <p:sldId id="556" r:id="rId30"/>
    <p:sldId id="558" r:id="rId31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7C7F5"/>
    <a:srgbClr val="002060"/>
    <a:srgbClr val="80C535"/>
    <a:srgbClr val="FBFBFB"/>
    <a:srgbClr val="254367"/>
    <a:srgbClr val="F66400"/>
    <a:srgbClr val="66CC33"/>
    <a:srgbClr val="FDC555"/>
    <a:srgbClr val="FCA904"/>
    <a:srgbClr val="BE250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3" autoAdjust="0"/>
    <p:restoredTop sz="98029" autoAdjust="0"/>
  </p:normalViewPr>
  <p:slideViewPr>
    <p:cSldViewPr>
      <p:cViewPr>
        <p:scale>
          <a:sx n="78" d="100"/>
          <a:sy n="78" d="100"/>
        </p:scale>
        <p:origin x="-168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2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242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8F9024C-2EBA-45DF-A779-FD9A25F80CA8}" type="datetimeFigureOut">
              <a:rPr lang="it-IT" smtClean="0"/>
              <a:pPr/>
              <a:t>09/04/2015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44D9F50-9A71-4CC2-9F00-42D42141A17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5260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it-IT" sz="105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1050" dirty="0" smtClean="0">
                <a:latin typeface="Calibri" pitchFamily="34" charset="0"/>
              </a:rPr>
              <a:t> Il nero diventa bianco e il bianco diventa nero, per cui saremo ripetitivi.</a:t>
            </a:r>
          </a:p>
          <a:p>
            <a:endParaRPr lang="it-IT" sz="105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1050" dirty="0" smtClean="0">
                <a:latin typeface="Calibri" pitchFamily="34" charset="0"/>
              </a:rPr>
              <a:t> La “teoria” non è una teoria:</a:t>
            </a:r>
            <a:r>
              <a:rPr lang="it-IT" sz="1050" baseline="0" dirty="0" smtClean="0">
                <a:latin typeface="Calibri" pitchFamily="34" charset="0"/>
              </a:rPr>
              <a:t> è una teoria come è una teoria che voi siete vivi perché vi batte il cuore</a:t>
            </a:r>
            <a:endParaRPr lang="it-IT" sz="105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sz="105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1050" dirty="0" smtClean="0">
                <a:latin typeface="Calibri" pitchFamily="34" charset="0"/>
              </a:rPr>
              <a:t> Concetti</a:t>
            </a:r>
            <a:r>
              <a:rPr lang="it-IT" sz="1050" baseline="0" dirty="0" smtClean="0">
                <a:latin typeface="Calibri" pitchFamily="34" charset="0"/>
              </a:rPr>
              <a:t> contrastanti con TV: a</a:t>
            </a:r>
            <a:r>
              <a:rPr lang="it-IT" sz="1050" dirty="0" smtClean="0">
                <a:latin typeface="Calibri" pitchFamily="34" charset="0"/>
              </a:rPr>
              <a:t>vrete una sensazione di rifiuto,</a:t>
            </a:r>
            <a:r>
              <a:rPr lang="it-IT" sz="1050" baseline="0" dirty="0" smtClean="0">
                <a:latin typeface="Calibri" pitchFamily="34" charset="0"/>
              </a:rPr>
              <a:t> poi speranza</a:t>
            </a:r>
            <a:endParaRPr lang="it-IT" sz="105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sz="105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1050" dirty="0" smtClean="0">
                <a:latin typeface="Calibri" pitchFamily="34" charset="0"/>
              </a:rPr>
              <a:t> Domande alla fine, a giro.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8549E-45F0-4383-97BF-1E90CDE108BD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767273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4605576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D9F50-9A71-4CC2-9F00-42D42141A17F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4605576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4605576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4605576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4605576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4605576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4605576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4605576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4605576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4605576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D9F50-9A71-4CC2-9F00-42D42141A17F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00312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D9F50-9A71-4CC2-9F00-42D42141A17F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00312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D9F50-9A71-4CC2-9F00-42D42141A17F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00312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4605576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3619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6A526E-22EB-4E40-8FEC-FDD904254C3E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05098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4029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732AE2-C50B-49F8-9489-61DB23FAD9DB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35534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Trebuchet MS" panose="020B060302020202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ln w="6350">
            <a:solidFill>
              <a:schemeClr val="tx1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ln w="635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it-IT" sz="2800" dirty="0" smtClean="0"/>
            </a:lvl1pPr>
            <a:lvl2pPr>
              <a:defRPr lang="it-IT" dirty="0" smtClean="0"/>
            </a:lvl2pPr>
            <a:lvl3pPr>
              <a:defRPr lang="it-IT" sz="2000" dirty="0" smtClean="0"/>
            </a:lvl3pPr>
            <a:lvl4pPr>
              <a:defRPr lang="it-IT" sz="1800" dirty="0" smtClean="0"/>
            </a:lvl4pPr>
            <a:lvl5pPr>
              <a:defRPr lang="it-IT" sz="1800" dirty="0"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7544" y="1628799"/>
            <a:ext cx="4029844" cy="546075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Fare clic per modificare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628799"/>
            <a:ext cx="4041775" cy="546075"/>
          </a:xfrm>
        </p:spPr>
        <p:txBody>
          <a:bodyPr anchor="b">
            <a:noAutofit/>
          </a:bodyPr>
          <a:lstStyle>
            <a:lvl1pPr marL="0" indent="0">
              <a:buNone/>
              <a:defRPr lang="it-IT" sz="2200" b="1" kern="1200" dirty="0" smtClean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endParaRPr lang="it-IT" dirty="0" smtClean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La situazione oggi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it-IT" smtClean="0"/>
              <a:t>www.retemmt.it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467544" y="1556792"/>
            <a:ext cx="8208912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 userDrawn="1"/>
        </p:nvCxnSpPr>
        <p:spPr>
          <a:xfrm>
            <a:off x="467544" y="6165304"/>
            <a:ext cx="8208912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16837"/>
            <a:ext cx="980578" cy="12745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ransition spd="med"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 baseline="0">
          <a:solidFill>
            <a:schemeClr val="tx2">
              <a:lumMod val="75000"/>
            </a:schemeClr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3B3B3B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 spd="med">
    <p:fade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75856" y="1124744"/>
            <a:ext cx="5072098" cy="2016224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</a:pPr>
            <a:r>
              <a:rPr lang="it-IT" sz="3200" b="1" dirty="0" smtClean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/>
            </a:r>
            <a:br>
              <a:rPr lang="it-IT" sz="3200" b="1" dirty="0" smtClean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</a:br>
            <a:r>
              <a:rPr lang="it-IT" sz="3200" b="1" dirty="0" smtClean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E</a:t>
            </a:r>
            <a:r>
              <a:rPr lang="it-IT" sz="3200" b="1" dirty="0" smtClean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>conomia,Europa e moneta unica:quali scenari?</a:t>
            </a:r>
            <a:r>
              <a:rPr lang="it-IT" sz="3200" b="1" dirty="0" smtClean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  <a:t/>
            </a:r>
            <a:br>
              <a:rPr lang="it-IT" sz="3200" b="1" dirty="0" smtClean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rPr>
            </a:br>
            <a:endParaRPr lang="it-IT" sz="3200" b="1" dirty="0">
              <a:solidFill>
                <a:srgbClr val="92D050"/>
              </a:solidFill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3428992" y="2643182"/>
            <a:ext cx="4500594" cy="682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  <a:buFont typeface="Arial" pitchFamily="34" charset="0"/>
              <a:buNone/>
            </a:pPr>
            <a:endParaRPr lang="it-IT" sz="2200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9163" y="2659375"/>
            <a:ext cx="2198621" cy="2857857"/>
          </a:xfrm>
          <a:prstGeom prst="rect">
            <a:avLst/>
          </a:prstGeom>
        </p:spPr>
      </p:pic>
      <p:cxnSp>
        <p:nvCxnSpPr>
          <p:cNvPr id="15" name="Connettore 1 14"/>
          <p:cNvCxnSpPr/>
          <p:nvPr/>
        </p:nvCxnSpPr>
        <p:spPr>
          <a:xfrm flipV="1">
            <a:off x="3143240" y="1000108"/>
            <a:ext cx="1" cy="244827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3143240" y="1000108"/>
            <a:ext cx="5357850" cy="1588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 rot="5400000">
            <a:off x="7435821" y="2065377"/>
            <a:ext cx="2130538" cy="1588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3143240" y="3429000"/>
            <a:ext cx="5643602" cy="1588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0" y="6743700"/>
            <a:ext cx="9144000" cy="11663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Sottotitolo 5"/>
          <p:cNvSpPr txBox="1">
            <a:spLocks/>
          </p:cNvSpPr>
          <p:nvPr/>
        </p:nvSpPr>
        <p:spPr>
          <a:xfrm>
            <a:off x="3275857" y="3686393"/>
            <a:ext cx="5616624" cy="1400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800" b="1" dirty="0" smtClean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Warren </a:t>
            </a:r>
            <a:r>
              <a:rPr lang="it-IT" sz="2800" b="1" dirty="0" err="1" smtClean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Mosler–</a:t>
            </a:r>
            <a:r>
              <a:rPr lang="it-IT" sz="2800" b="1" dirty="0" smtClean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 Rete </a:t>
            </a:r>
            <a:r>
              <a:rPr lang="it-IT" sz="2800" b="1" dirty="0" smtClean="0">
                <a:solidFill>
                  <a:srgbClr val="92D050"/>
                </a:solidFill>
                <a:latin typeface="Trebuchet MS" panose="020B0603020202020204" pitchFamily="34" charset="0"/>
              </a:rPr>
              <a:t>MMT</a:t>
            </a:r>
          </a:p>
        </p:txBody>
      </p:sp>
    </p:spTree>
    <p:extLst>
      <p:ext uri="{BB962C8B-B14F-4D97-AF65-F5344CB8AC3E}">
        <p14:creationId xmlns:p14="http://schemas.microsoft.com/office/powerpoint/2010/main" xmlns="" val="16008806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Deficit </a:t>
            </a:r>
            <a:r>
              <a:rPr lang="it-IT" dirty="0" err="1" smtClean="0"/>
              <a:t>=risparmio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1728192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DEFICITS ARE ALSO SAVINGS </a:t>
            </a:r>
          </a:p>
          <a:p>
            <a:pPr algn="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One man's payment is another's income</a:t>
            </a:r>
            <a:b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One man's deficit spending is another's savings</a:t>
            </a:r>
          </a:p>
          <a:p>
            <a:pPr algn="r">
              <a:buNone/>
            </a:pPr>
            <a:endParaRPr lang="en-GB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One man's savings must go down for another's to go up</a:t>
            </a:r>
          </a:p>
          <a:p>
            <a:pPr algn="r">
              <a:buNone/>
            </a:pPr>
            <a:endParaRPr lang="en-GB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Savings has to come from somewhere!</a:t>
            </a:r>
            <a:b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916832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dirty="0" smtClean="0"/>
              <a:t>La spesa di qualcuno è sempre il ricavo di qualcun altro</a:t>
            </a:r>
          </a:p>
          <a:p>
            <a:pPr>
              <a:buFont typeface="Arial" pitchFamily="34" charset="0"/>
              <a:buChar char="•"/>
            </a:pPr>
            <a:endParaRPr lang="it-IT" sz="2400" dirty="0" smtClean="0"/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Il deficit di qualcuno è sempre il risparmio di qualcun altro</a:t>
            </a:r>
          </a:p>
          <a:p>
            <a:pPr>
              <a:buFont typeface="Arial" pitchFamily="34" charset="0"/>
              <a:buChar char="•"/>
            </a:pPr>
            <a:endParaRPr lang="it-IT" sz="2400" dirty="0" smtClean="0"/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Se il risparmio di qualcuno diminuisce quello di qualcun altro deve </a:t>
            </a:r>
            <a:r>
              <a:rPr lang="it-IT" sz="2400" dirty="0" err="1" smtClean="0"/>
              <a:t>eumentare</a:t>
            </a:r>
            <a:r>
              <a:rPr lang="it-IT" dirty="0" smtClean="0"/>
              <a:t>.</a:t>
            </a:r>
            <a:endParaRPr lang="en-GB" dirty="0"/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Tiriamo le somme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15" name="Freccia in giù 14"/>
          <p:cNvSpPr/>
          <p:nvPr/>
        </p:nvSpPr>
        <p:spPr>
          <a:xfrm rot="18593557">
            <a:off x="4857106" y="2903511"/>
            <a:ext cx="725932" cy="1296144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5014887" y="2365343"/>
            <a:ext cx="1444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92D050"/>
                </a:solidFill>
              </a:rPr>
              <a:t>Spesa pubblica</a:t>
            </a:r>
            <a:endParaRPr lang="it-IT" sz="2400" b="1" dirty="0">
              <a:solidFill>
                <a:srgbClr val="92D050"/>
              </a:solidFill>
            </a:endParaRPr>
          </a:p>
        </p:txBody>
      </p:sp>
      <p:sp>
        <p:nvSpPr>
          <p:cNvPr id="17" name="Ovale 16"/>
          <p:cNvSpPr/>
          <p:nvPr/>
        </p:nvSpPr>
        <p:spPr>
          <a:xfrm>
            <a:off x="4427984" y="4011792"/>
            <a:ext cx="4098604" cy="18002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C43D00"/>
                </a:solidFill>
              </a:rPr>
              <a:t>Settore privato</a:t>
            </a:r>
          </a:p>
          <a:p>
            <a:pPr algn="ctr"/>
            <a:r>
              <a:rPr lang="it-IT" sz="1600" b="1" dirty="0" smtClean="0">
                <a:solidFill>
                  <a:srgbClr val="C43D00"/>
                </a:solidFill>
              </a:rPr>
              <a:t>Famiglie e imprese</a:t>
            </a:r>
            <a:endParaRPr lang="it-IT" sz="1600" b="1" dirty="0">
              <a:solidFill>
                <a:srgbClr val="C43D00"/>
              </a:solidFill>
            </a:endParaRPr>
          </a:p>
        </p:txBody>
      </p:sp>
      <p:sp>
        <p:nvSpPr>
          <p:cNvPr id="18" name="Ovale 17"/>
          <p:cNvSpPr/>
          <p:nvPr/>
        </p:nvSpPr>
        <p:spPr>
          <a:xfrm>
            <a:off x="611560" y="1844824"/>
            <a:ext cx="4098604" cy="18002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Settore pubblico</a:t>
            </a:r>
          </a:p>
          <a:p>
            <a:pPr algn="ctr"/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Min. Tesoro e Banca Centrale</a:t>
            </a:r>
            <a:endParaRPr lang="it-IT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Freccia curva 18"/>
          <p:cNvSpPr/>
          <p:nvPr/>
        </p:nvSpPr>
        <p:spPr>
          <a:xfrm rot="16200000">
            <a:off x="2509623" y="3353825"/>
            <a:ext cx="1229155" cy="2064568"/>
          </a:xfrm>
          <a:prstGeom prst="bentArrow">
            <a:avLst>
              <a:gd name="adj1" fmla="val 13242"/>
              <a:gd name="adj2" fmla="val 16769"/>
              <a:gd name="adj3" fmla="val 21473"/>
              <a:gd name="adj4" fmla="val 40223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2660862" y="4149080"/>
            <a:ext cx="868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chemeClr val="bg1">
                    <a:lumMod val="50000"/>
                  </a:schemeClr>
                </a:solidFill>
              </a:rPr>
              <a:t>Tasse</a:t>
            </a:r>
            <a:endParaRPr lang="it-IT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5725653" y="3280900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 smtClean="0">
                <a:solidFill>
                  <a:srgbClr val="80C535"/>
                </a:solidFill>
              </a:rPr>
              <a:t>100</a:t>
            </a:r>
            <a:endParaRPr lang="it-IT" sz="3600" b="1" dirty="0">
              <a:solidFill>
                <a:srgbClr val="80C535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2660862" y="3676524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>
                <a:solidFill>
                  <a:schemeClr val="bg1">
                    <a:lumMod val="50000"/>
                  </a:schemeClr>
                </a:solidFill>
              </a:rPr>
              <a:t>90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6019800" y="5157192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 smtClean="0">
                <a:solidFill>
                  <a:srgbClr val="BE2506"/>
                </a:solidFill>
              </a:rPr>
              <a:t>+10</a:t>
            </a:r>
            <a:endParaRPr lang="it-IT" sz="2000" b="1" dirty="0">
              <a:solidFill>
                <a:srgbClr val="BE2506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387776" y="5622505"/>
            <a:ext cx="49231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b="1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</a:rPr>
              <a:t>Deficit pubblico </a:t>
            </a:r>
            <a:r>
              <a:rPr lang="it-IT" sz="2200" dirty="0" smtClean="0">
                <a:latin typeface="Trebuchet MS" panose="020B0603020202020204" pitchFamily="34" charset="0"/>
              </a:rPr>
              <a:t>= </a:t>
            </a:r>
            <a:r>
              <a:rPr lang="it-IT" sz="2200" b="1" dirty="0">
                <a:solidFill>
                  <a:srgbClr val="BE2506"/>
                </a:solidFill>
                <a:latin typeface="Trebuchet MS" panose="020B0603020202020204" pitchFamily="34" charset="0"/>
              </a:rPr>
              <a:t>Risparmio privato</a:t>
            </a:r>
          </a:p>
        </p:txBody>
      </p:sp>
    </p:spTree>
    <p:extLst>
      <p:ext uri="{BB962C8B-B14F-4D97-AF65-F5344CB8AC3E}">
        <p14:creationId xmlns:p14="http://schemas.microsoft.com/office/powerpoint/2010/main" xmlns="" val="4202952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9" grpId="0" animBg="1"/>
      <p:bldP spid="20" grpId="0"/>
      <p:bldP spid="21" grpId="0"/>
      <p:bldP spid="22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GB" dirty="0" smtClean="0"/>
              <a:t>D</a:t>
            </a:r>
            <a:r>
              <a:rPr lang="en" dirty="0" smtClean="0"/>
              <a:t>eficit pubblico = risparmio</a:t>
            </a:r>
            <a:endParaRPr lang="en" dirty="0"/>
          </a:p>
        </p:txBody>
      </p:sp>
      <p:sp>
        <p:nvSpPr>
          <p:cNvPr id="81" name="Shape 81"/>
          <p:cNvSpPr txBox="1">
            <a:spLocks noGrp="1"/>
          </p:cNvSpPr>
          <p:nvPr>
            <p:ph type="subTitle" idx="1"/>
          </p:nvPr>
        </p:nvSpPr>
        <p:spPr>
          <a:xfrm>
            <a:off x="2411760" y="4293096"/>
            <a:ext cx="6400800" cy="175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228600" algn="r"/>
            <a:r>
              <a:rPr lang="en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Deficit is the Savings</a:t>
            </a:r>
            <a:endParaRPr sz="1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lvl="0" indent="-419100" algn="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Euro spent by the state that hasn’t yet been used to pay taxes is called the “national debt”</a:t>
            </a:r>
          </a:p>
          <a:p>
            <a:pPr marL="457200" lvl="0" indent="-419100" algn="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Euro spent by the state that hasn’t yet been used to pay taxes stays in the economy as “savings”</a:t>
            </a:r>
          </a:p>
          <a:p>
            <a:pPr marL="457200" lvl="0" indent="-419100" algn="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They are necessarily equal</a:t>
            </a:r>
            <a:r>
              <a:rPr lang="en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!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1628800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dirty="0" smtClean="0"/>
              <a:t>Gli euro spesi dallo stato che non sono ancora stati usati per il pagamento delle tasse sono chiamati “debito pubblico”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I soldi spesi dallo stato che non sono stati ancora usati per pagare le tasse rimangono nell’economia come “risparmi”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“debito pubblico” e “risparmio” sono necessariamente equivalenti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</a:t>
            </a:r>
            <a:r>
              <a:rPr lang="en-GB" dirty="0" err="1" smtClean="0"/>
              <a:t>Saldi</a:t>
            </a:r>
            <a:r>
              <a:rPr lang="en-GB" dirty="0" smtClean="0"/>
              <a:t> </a:t>
            </a:r>
            <a:r>
              <a:rPr lang="en-GB" dirty="0" err="1" smtClean="0"/>
              <a:t>settoriali</a:t>
            </a:r>
            <a:r>
              <a:rPr lang="en-GB" b="0" dirty="0" smtClean="0"/>
              <a:t/>
            </a:r>
            <a:br>
              <a:rPr lang="en-GB" b="0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2276873"/>
            <a:ext cx="8229600" cy="792088"/>
          </a:xfrm>
        </p:spPr>
        <p:txBody>
          <a:bodyPr>
            <a:normAutofit/>
          </a:bodyPr>
          <a:lstStyle/>
          <a:p>
            <a:pPr algn="r"/>
            <a:r>
              <a:rPr lang="en-GB" sz="1800" dirty="0" smtClean="0"/>
              <a:t>No one sector can generate net savings</a:t>
            </a:r>
            <a:endParaRPr lang="en-GB" sz="1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0" y="1844824"/>
            <a:ext cx="88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Nessun settore può generare risparmio netto.</a:t>
            </a:r>
            <a:endParaRPr lang="en-GB" dirty="0"/>
          </a:p>
        </p:txBody>
      </p:sp>
      <p:pic>
        <p:nvPicPr>
          <p:cNvPr id="8" name="Picture 2" descr="C:\Users\principale\Dropbox\_DEMOCRAZIAMMT\DEM MMT - B ETICA\DEM MMT SLIDES B ET\BILANCSETTORIALIITA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852936"/>
            <a:ext cx="5760641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643050"/>
            <a:ext cx="5832648" cy="437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8" name="Titolo 2"/>
          <p:cNvSpPr>
            <a:spLocks noGrp="1"/>
          </p:cNvSpPr>
          <p:nvPr>
            <p:ph type="ctrTitle"/>
          </p:nvPr>
        </p:nvSpPr>
        <p:spPr>
          <a:xfrm>
            <a:off x="1480120" y="116632"/>
            <a:ext cx="7772400" cy="135339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2800" dirty="0"/>
              <a:t>Deficit dello Stato = Risparmio privato</a:t>
            </a:r>
            <a:endParaRPr lang="it-IT" sz="3000" kern="1000" spc="-150" dirty="0"/>
          </a:p>
        </p:txBody>
      </p:sp>
    </p:spTree>
    <p:extLst>
      <p:ext uri="{BB962C8B-B14F-4D97-AF65-F5344CB8AC3E}">
        <p14:creationId xmlns:p14="http://schemas.microsoft.com/office/powerpoint/2010/main" xmlns="" val="18235696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1643050"/>
            <a:ext cx="6355370" cy="438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8" name="Titolo 2"/>
          <p:cNvSpPr>
            <a:spLocks noGrp="1"/>
          </p:cNvSpPr>
          <p:nvPr>
            <p:ph type="ctrTitle"/>
          </p:nvPr>
        </p:nvSpPr>
        <p:spPr>
          <a:xfrm>
            <a:off x="1480120" y="116632"/>
            <a:ext cx="7772400" cy="135339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2800" dirty="0"/>
              <a:t>Deficit dello Stato = Risparmio privato</a:t>
            </a:r>
            <a:endParaRPr lang="it-IT" sz="3000" kern="1000" spc="-150" dirty="0"/>
          </a:p>
        </p:txBody>
      </p:sp>
    </p:spTree>
    <p:extLst>
      <p:ext uri="{BB962C8B-B14F-4D97-AF65-F5344CB8AC3E}">
        <p14:creationId xmlns:p14="http://schemas.microsoft.com/office/powerpoint/2010/main" xmlns="" val="17605516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971600" y="0"/>
            <a:ext cx="7772400" cy="147002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dirty="0" smtClean="0"/>
              <a:t>Deficit = Risparmio </a:t>
            </a:r>
            <a:endParaRPr lang="en" dirty="0"/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2267744" y="4293096"/>
            <a:ext cx="6400800" cy="175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algn="r"/>
            <a:r>
              <a:rPr lang="en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Deficit = the Savings</a:t>
            </a:r>
          </a:p>
          <a:p>
            <a:pPr marL="457200" lvl="0" indent="-419100" algn="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en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3% deficit limit means additions to savings are limited to 3%</a:t>
            </a:r>
          </a:p>
          <a:p>
            <a:pPr marL="457200" lvl="0" indent="-419100" algn="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60% debt limit means savings must decline to 60% of GDP from much higher levels</a:t>
            </a:r>
          </a:p>
          <a:p>
            <a:pPr marL="457200" lvl="0" indent="-419100" algn="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could possibly be the purpose of that?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0" y="1892830"/>
            <a:ext cx="8892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dirty="0" smtClean="0"/>
              <a:t>Il limite del deficit 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pubblico al 3% è sinonimo di un limite del 3% all’aumento di risparmio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</a:rPr>
              <a:t>Il limite del debito pubblico al 60% significa che il risparmio dovrebbe crollare fino al livello di 60% del </a:t>
            </a:r>
            <a:r>
              <a:rPr lang="it-IT" sz="2400" dirty="0" err="1" smtClean="0">
                <a:solidFill>
                  <a:schemeClr val="tx1"/>
                </a:solidFill>
              </a:rPr>
              <a:t>pil</a:t>
            </a:r>
            <a:endParaRPr lang="it-IT" sz="2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</a:rPr>
              <a:t>Quale interesse c’è in questo?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Contabilità nazionale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1977083"/>
          </a:xfrm>
        </p:spPr>
        <p:txBody>
          <a:bodyPr>
            <a:normAutofit fontScale="77500" lnSpcReduction="20000"/>
          </a:bodyPr>
          <a:lstStyle/>
          <a:p>
            <a:pPr lvl="8" algn="r"/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NATIONAL INCOME ACCOUNTING</a:t>
            </a:r>
          </a:p>
          <a:p>
            <a:pPr algn="r"/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GDP=Total Spending=Total Sales=Total Income</a:t>
            </a:r>
          </a:p>
          <a:p>
            <a:pPr algn="r"/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If any agent spent less than his income (savings), </a:t>
            </a:r>
          </a:p>
          <a:p>
            <a:pPr algn="r"/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another must have spent more than his income (deficit spending)</a:t>
            </a:r>
          </a:p>
          <a:p>
            <a:pPr algn="r"/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 that much output would not have been sold</a:t>
            </a:r>
            <a:b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Paradox of thrift</a:t>
            </a:r>
          </a:p>
          <a:p>
            <a:pPr algn="r"/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0" y="1844824"/>
            <a:ext cx="88924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800" dirty="0" smtClean="0"/>
              <a:t>Pil = spesa totale nell’</a:t>
            </a:r>
            <a:r>
              <a:rPr lang="it-IT" sz="2800" dirty="0" err="1" smtClean="0"/>
              <a:t>economia=totale</a:t>
            </a:r>
            <a:r>
              <a:rPr lang="it-IT" sz="2800" dirty="0" smtClean="0"/>
              <a:t> delle </a:t>
            </a:r>
            <a:r>
              <a:rPr lang="it-IT" sz="2800" dirty="0" err="1" smtClean="0"/>
              <a:t>vendite=totale</a:t>
            </a:r>
            <a:r>
              <a:rPr lang="it-IT" sz="2800" dirty="0" smtClean="0"/>
              <a:t> ricavi</a:t>
            </a:r>
          </a:p>
          <a:p>
            <a:pPr>
              <a:buFont typeface="Arial" pitchFamily="34" charset="0"/>
              <a:buChar char="•"/>
            </a:pPr>
            <a:r>
              <a:rPr lang="it-IT" sz="2800" dirty="0" smtClean="0"/>
              <a:t>Se qualcuno spende meno del suo reddito (risparmio), qualcun altro deve spendere più del suo reddito o una pari quantità di produzione non verrà venduta.</a:t>
            </a:r>
            <a:endParaRPr lang="en-GB" sz="2800" dirty="0"/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Disoccupazione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4797152"/>
            <a:ext cx="8229600" cy="1833067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UNEMPLOYMENT</a:t>
            </a:r>
          </a:p>
          <a:p>
            <a:pPr algn="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Demand leakages 'winning' </a:t>
            </a:r>
            <a:r>
              <a:rPr lang="en-GB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vs</a:t>
            </a:r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deficit spending</a:t>
            </a:r>
            <a:b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private sector is </a:t>
            </a:r>
            <a:r>
              <a:rPr lang="en-GB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procyclical</a:t>
            </a:r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and volatile and can be unable to pay </a:t>
            </a:r>
          </a:p>
          <a:p>
            <a:pPr algn="r">
              <a:buNone/>
            </a:pPr>
            <a:endParaRPr lang="en-GB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Only govt. can continuously remove the spending gap and supply the desire savings</a:t>
            </a:r>
          </a:p>
          <a:p>
            <a:pPr algn="r">
              <a:buNone/>
            </a:pPr>
            <a:endParaRPr lang="en-GB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0" y="1628800"/>
            <a:ext cx="88924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800" dirty="0" smtClean="0"/>
              <a:t>La disoccupazione è la prova che ci è più “reddito non speso” che deficit</a:t>
            </a:r>
          </a:p>
          <a:p>
            <a:pPr>
              <a:buFont typeface="Arial" pitchFamily="34" charset="0"/>
              <a:buChar char="•"/>
            </a:pPr>
            <a:r>
              <a:rPr lang="it-IT" sz="2800" dirty="0" smtClean="0"/>
              <a:t>Il settore privato: </a:t>
            </a:r>
          </a:p>
          <a:p>
            <a:pPr marL="1428750" lvl="2" indent="-514350">
              <a:buFont typeface="+mj-lt"/>
              <a:buAutoNum type="arabicPeriod"/>
            </a:pPr>
            <a:r>
              <a:rPr lang="it-IT" sz="2800" dirty="0" smtClean="0"/>
              <a:t>è </a:t>
            </a:r>
            <a:r>
              <a:rPr lang="it-IT" sz="2800" dirty="0" err="1" smtClean="0"/>
              <a:t>prociclico</a:t>
            </a:r>
            <a:r>
              <a:rPr lang="it-IT" sz="2800" dirty="0" smtClean="0"/>
              <a:t>,</a:t>
            </a:r>
          </a:p>
          <a:p>
            <a:pPr marL="1428750" lvl="2" indent="-514350">
              <a:buFont typeface="+mj-lt"/>
              <a:buAutoNum type="arabicPeriod"/>
            </a:pPr>
            <a:r>
              <a:rPr lang="it-IT" sz="2800" dirty="0" smtClean="0"/>
              <a:t>può ritrovarsi nell’</a:t>
            </a:r>
            <a:r>
              <a:rPr lang="it-IT" sz="2800" dirty="0" err="1" smtClean="0"/>
              <a:t>imposibilità</a:t>
            </a:r>
            <a:r>
              <a:rPr lang="it-IT" sz="2800" dirty="0" smtClean="0"/>
              <a:t> di spendere</a:t>
            </a:r>
          </a:p>
          <a:p>
            <a:pPr>
              <a:buFont typeface="Arial" pitchFamily="34" charset="0"/>
              <a:buChar char="•"/>
            </a:pPr>
            <a:r>
              <a:rPr lang="it-IT" sz="2800" dirty="0" smtClean="0"/>
              <a:t>Solo lo stato può sopperire alla mancanza di spesa  </a:t>
            </a:r>
            <a:r>
              <a:rPr lang="it-IT" sz="2800" dirty="0" err="1" smtClean="0"/>
              <a:t>soddisfando</a:t>
            </a:r>
            <a:r>
              <a:rPr lang="it-IT" sz="2800" dirty="0" smtClean="0"/>
              <a:t> così il desiderio di risparmio</a:t>
            </a:r>
            <a:endParaRPr lang="en-GB" sz="2800" dirty="0"/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1371600" y="0"/>
            <a:ext cx="7772400" cy="147002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dirty="0" smtClean="0"/>
              <a:t>Cos’è l’economia?</a:t>
            </a:r>
            <a:endParaRPr lang="en" dirty="0"/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2483768" y="4293096"/>
            <a:ext cx="6400800" cy="175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algn="r"/>
            <a:r>
              <a:rPr lang="e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is the Economy?</a:t>
            </a:r>
          </a:p>
          <a:p>
            <a:pPr marL="457200" lvl="0" indent="-419100" algn="r">
              <a:buFont typeface="Arial"/>
              <a:buChar char="●"/>
            </a:pPr>
            <a:r>
              <a:rPr lang="e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Monetary </a:t>
            </a:r>
            <a:r>
              <a:rPr lang="en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capitalism is about SALES!</a:t>
            </a:r>
          </a:p>
          <a:p>
            <a:pPr marL="457200" lvl="0" indent="-419100" algn="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Businesses hire to service customers</a:t>
            </a:r>
          </a:p>
          <a:p>
            <a:pPr marL="457200" lvl="0" indent="-419100" algn="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 sales = no business = no jobs</a:t>
            </a:r>
          </a:p>
          <a:p>
            <a:pPr marL="457200" lvl="0" indent="-419100" algn="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problem with the economy is low sales</a:t>
            </a:r>
          </a:p>
          <a:p>
            <a:pPr marL="457200" lvl="0" indent="-419100" algn="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Economists call that low “aggregate demand</a:t>
            </a:r>
            <a:r>
              <a:rPr lang="en" sz="1800" dirty="0"/>
              <a:t>”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0" y="179682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dirty="0" smtClean="0"/>
              <a:t>Le vendite sono un elemento basilare del capitalismo monetario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Le aziende assumono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 fine di vendere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NIENTE </a:t>
            </a:r>
            <a:r>
              <a:rPr lang="it-IT" sz="2400" dirty="0" err="1" smtClean="0"/>
              <a:t>VENDITE=NIENTE</a:t>
            </a:r>
            <a:r>
              <a:rPr lang="it-IT" sz="2400" dirty="0" smtClean="0"/>
              <a:t> </a:t>
            </a:r>
            <a:r>
              <a:rPr lang="it-IT" sz="2400" dirty="0" err="1" smtClean="0"/>
              <a:t>AZIENDE=NESSUN</a:t>
            </a:r>
            <a:r>
              <a:rPr lang="it-IT" sz="2400" dirty="0" smtClean="0"/>
              <a:t> LAVORO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Il problema dell’economia di oggi sono il crollo delle vendite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Gli economisti la chiamano bassa domanda aggregata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SENTITI RINGRAZIAMENTI A..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Università di Udine</a:t>
            </a:r>
          </a:p>
          <a:p>
            <a:r>
              <a:rPr lang="it-IT" dirty="0" smtClean="0"/>
              <a:t>Centro a </a:t>
            </a:r>
            <a:r>
              <a:rPr lang="it-IT" dirty="0" err="1" smtClean="0"/>
              <a:t>Balducci</a:t>
            </a:r>
            <a:endParaRPr lang="it-IT" dirty="0" smtClean="0"/>
          </a:p>
          <a:p>
            <a:r>
              <a:rPr lang="it-IT" dirty="0" smtClean="0"/>
              <a:t>Prof. </a:t>
            </a:r>
            <a:r>
              <a:rPr lang="it-IT" dirty="0" err="1" smtClean="0"/>
              <a:t>Pressacco</a:t>
            </a:r>
            <a:endParaRPr lang="it-IT" dirty="0" smtClean="0"/>
          </a:p>
          <a:p>
            <a:r>
              <a:rPr lang="it-IT" dirty="0" err="1" smtClean="0"/>
              <a:t>Prof.Vianello</a:t>
            </a:r>
            <a:endParaRPr lang="it-IT" dirty="0" smtClean="0"/>
          </a:p>
          <a:p>
            <a:r>
              <a:rPr lang="it-IT" dirty="0" smtClean="0"/>
              <a:t>Fondazione crup</a:t>
            </a:r>
          </a:p>
          <a:p>
            <a:r>
              <a:rPr lang="it-IT" dirty="0" smtClean="0"/>
              <a:t>Comune di Udine</a:t>
            </a:r>
          </a:p>
          <a:p>
            <a:r>
              <a:rPr lang="it-IT" dirty="0" smtClean="0"/>
              <a:t>Associazione </a:t>
            </a:r>
            <a:r>
              <a:rPr lang="it-IT" sz="2300" dirty="0" err="1" smtClean="0"/>
              <a:t>ReteMMT</a:t>
            </a:r>
            <a:r>
              <a:rPr lang="it-IT" sz="2300" dirty="0" smtClean="0"/>
              <a:t> FVG</a:t>
            </a:r>
          </a:p>
          <a:p>
            <a:pPr algn="r"/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thank</a:t>
            </a:r>
            <a:r>
              <a:rPr lang="it-IT" dirty="0" smtClean="0"/>
              <a:t>’s </a:t>
            </a:r>
            <a:r>
              <a:rPr lang="it-IT" dirty="0" err="1" smtClean="0"/>
              <a:t>to</a:t>
            </a:r>
            <a:r>
              <a:rPr lang="it-IT" dirty="0" smtClean="0"/>
              <a:t>:</a:t>
            </a:r>
          </a:p>
          <a:p>
            <a:pPr algn="r"/>
            <a:r>
              <a:rPr lang="it-IT" dirty="0" err="1" smtClean="0"/>
              <a:t>Balduzzi</a:t>
            </a:r>
            <a:r>
              <a:rPr lang="it-IT" dirty="0" smtClean="0"/>
              <a:t> center</a:t>
            </a:r>
          </a:p>
          <a:p>
            <a:pPr algn="r"/>
            <a:r>
              <a:rPr lang="it-IT" dirty="0" err="1" smtClean="0"/>
              <a:t>University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Udine</a:t>
            </a:r>
          </a:p>
          <a:p>
            <a:pPr algn="r"/>
            <a:r>
              <a:rPr lang="it-IT" dirty="0" err="1" smtClean="0"/>
              <a:t>Prof.Presacco</a:t>
            </a:r>
            <a:endParaRPr lang="it-IT" dirty="0" smtClean="0"/>
          </a:p>
          <a:p>
            <a:pPr algn="r"/>
            <a:r>
              <a:rPr lang="it-IT" dirty="0" smtClean="0"/>
              <a:t>Prof. Vianello</a:t>
            </a:r>
          </a:p>
          <a:p>
            <a:pPr algn="r"/>
            <a:r>
              <a:rPr lang="it-IT" dirty="0" smtClean="0"/>
              <a:t>Fondazione crup</a:t>
            </a:r>
          </a:p>
          <a:p>
            <a:pPr algn="r"/>
            <a:r>
              <a:rPr lang="it-IT" dirty="0" smtClean="0"/>
              <a:t>Comune di Udine</a:t>
            </a:r>
          </a:p>
          <a:p>
            <a:pPr algn="r"/>
            <a:r>
              <a:rPr lang="it-IT" dirty="0" smtClean="0"/>
              <a:t>Associazione </a:t>
            </a:r>
            <a:r>
              <a:rPr lang="it-IT" dirty="0" err="1" smtClean="0"/>
              <a:t>ReteMMT</a:t>
            </a:r>
            <a:r>
              <a:rPr lang="it-IT" dirty="0" smtClean="0"/>
              <a:t> FVG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1371600" y="0"/>
            <a:ext cx="7772400" cy="147002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 dirty="0" smtClean="0"/>
              <a:t>C</a:t>
            </a:r>
            <a:r>
              <a:rPr lang="en" dirty="0" smtClean="0"/>
              <a:t>osa genera vendite?</a:t>
            </a:r>
            <a:endParaRPr lang="en" dirty="0"/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2483768" y="4365104"/>
            <a:ext cx="6400800" cy="175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algn="r"/>
            <a:r>
              <a:rPr lang="en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Generates Sales?</a:t>
            </a:r>
          </a:p>
          <a:p>
            <a:pPr marL="457200" lvl="0" indent="-419100" algn="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Customers </a:t>
            </a:r>
            <a:r>
              <a:rPr lang="en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need money to spend</a:t>
            </a:r>
          </a:p>
          <a:p>
            <a:pPr marL="457200" lvl="0" indent="-419100" algn="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Customers need enough spending money to buy what is produced</a:t>
            </a:r>
          </a:p>
          <a:p>
            <a:pPr marL="457200" lvl="0" indent="-419100" algn="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But people will also try to save </a:t>
            </a:r>
          </a:p>
          <a:p>
            <a:pPr marL="457200" lvl="0" indent="-419100" algn="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 people need enough income to save a bit and to also buy what is produced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0" y="1796819"/>
            <a:ext cx="8892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dirty="0" smtClean="0"/>
              <a:t>Le persone hanno bisogno di soldi da spendere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Le persone hanno bisogno di abbastanza soldi per comprare quanto viene prodotto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Ma le persone proveranno anche a risparmiare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Quindi le persone hanno bisogno di un reddito per risparmiare  un po’ e per comprare quanto viene prodotto</a:t>
            </a:r>
            <a:endParaRPr lang="en-GB" sz="2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1371600" y="0"/>
            <a:ext cx="7772400" cy="147002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 dirty="0" smtClean="0"/>
              <a:t>C</a:t>
            </a:r>
            <a:r>
              <a:rPr lang="en" dirty="0" smtClean="0"/>
              <a:t>os’è una economia che non funziona?</a:t>
            </a:r>
            <a:endParaRPr lang="en" dirty="0"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411760" y="5105400"/>
            <a:ext cx="6400800" cy="175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algn="r"/>
            <a:r>
              <a:rPr lang="en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is a Bad Economy?</a:t>
            </a:r>
          </a:p>
          <a:p>
            <a:pPr marL="457200" lvl="0" indent="-419100" algn="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en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bad economy is when people aren’t spending enough and sales are low</a:t>
            </a:r>
          </a:p>
          <a:p>
            <a:pPr marL="457200" lvl="0" indent="-419100" algn="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Low sales means not enough jobs so incomes are lower than they should be</a:t>
            </a:r>
          </a:p>
          <a:p>
            <a:pPr marL="457200" lvl="0" indent="-419100" algn="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Today we are living in a very bad economy</a:t>
            </a:r>
          </a:p>
          <a:p>
            <a:pPr marL="457200" lvl="0" indent="-419100" algn="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Spending is so low unemployment is over </a:t>
            </a:r>
            <a:r>
              <a:rPr lang="en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12%.</a:t>
            </a:r>
            <a:endParaRPr lang="en" sz="1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2132856"/>
            <a:ext cx="89644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dirty="0" smtClean="0"/>
              <a:t>Una cattiva economia è quando le persone non spendono abbastanza e le vendite sono basse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Basse vendite = pochi posti di lavoro = redditi inferiori al necessario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Oggi stiamo vivendo in un economia che va molto male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Il livello di spesa nell’economia è molto basso, la disoccupazione è oltre il 12%</a:t>
            </a:r>
          </a:p>
          <a:p>
            <a:endParaRPr lang="it-IT" dirty="0" smtClean="0"/>
          </a:p>
          <a:p>
            <a:endParaRPr lang="en-GB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ctrTitle"/>
          </p:nvPr>
        </p:nvSpPr>
        <p:spPr>
          <a:xfrm>
            <a:off x="1371600" y="0"/>
            <a:ext cx="7772400" cy="147002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dirty="0" smtClean="0"/>
              <a:t>C</a:t>
            </a:r>
            <a:r>
              <a:rPr lang="en" dirty="0" smtClean="0"/>
              <a:t>ome sistemare un economia che non funziona</a:t>
            </a:r>
            <a:endParaRPr lang="en" dirty="0"/>
          </a:p>
        </p:txBody>
      </p:sp>
      <p:sp>
        <p:nvSpPr>
          <p:cNvPr id="69" name="Shape 69"/>
          <p:cNvSpPr txBox="1">
            <a:spLocks noGrp="1"/>
          </p:cNvSpPr>
          <p:nvPr>
            <p:ph type="subTitle" idx="1"/>
          </p:nvPr>
        </p:nvSpPr>
        <p:spPr>
          <a:xfrm>
            <a:off x="2195736" y="4437112"/>
            <a:ext cx="6400800" cy="175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algn="r"/>
            <a:r>
              <a:rPr lang="en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How to fix a Bad Economy</a:t>
            </a:r>
          </a:p>
          <a:p>
            <a:pPr marL="457200" lvl="0" indent="-419100" algn="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Unemployment </a:t>
            </a:r>
            <a:r>
              <a:rPr lang="en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means people need more take home pay to spend more</a:t>
            </a:r>
          </a:p>
          <a:p>
            <a:pPr marL="457200" lvl="0" indent="-419100" algn="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Low taxes = more take home pay</a:t>
            </a:r>
          </a:p>
          <a:p>
            <a:pPr marL="457200" lvl="0" indent="-419100" algn="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More spending on public services = more income</a:t>
            </a:r>
          </a:p>
          <a:p>
            <a:pPr marL="457200" lvl="0" indent="-419100" algn="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every economist knows it!</a:t>
            </a:r>
          </a:p>
          <a:p>
            <a:pPr marL="457200" lvl="0" indent="-419100" algn="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 what’s the problem</a:t>
            </a:r>
            <a:r>
              <a:rPr lang="en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2204864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dirty="0" smtClean="0"/>
              <a:t>L’esistenza della disoccupazione è la prova che le persone hanno bisogno di più soldi in tasca per spendere di più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Meno </a:t>
            </a:r>
            <a:r>
              <a:rPr lang="it-IT" sz="2400" dirty="0" err="1" smtClean="0"/>
              <a:t>tasse=più</a:t>
            </a:r>
            <a:r>
              <a:rPr lang="it-IT" sz="2400" dirty="0" smtClean="0"/>
              <a:t> soldi in tasca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Maggiore spesa pubblica =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piu’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soldi in tasca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</a:rPr>
              <a:t>Tutti gli economisti lo sanno!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</a:rPr>
              <a:t>Quindi qual è il problema?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Austerità? 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3933056"/>
            <a:ext cx="8229600" cy="2121099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AUSTERITY?</a:t>
            </a:r>
            <a:b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Austerity means lower debt and therefore lower savings</a:t>
            </a:r>
          </a:p>
          <a:p>
            <a:pPr algn="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Austerity creates unemployment by reducing available savings</a:t>
            </a:r>
          </a:p>
          <a:p>
            <a:pPr algn="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Austerity punishes nations that are good savers by creating a money shortage</a:t>
            </a:r>
          </a:p>
          <a:p>
            <a:pPr algn="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sense does that make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  <a:p>
            <a:pPr algn="r"/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23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0" y="1916832"/>
            <a:ext cx="88924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000" dirty="0" smtClean="0"/>
              <a:t>Austerità vuol dire meno debito pubblico e quindi meno risparmio privato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L’austerità crea disoccupazione riducendo la spesa totale nell’economia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L’austerità punisce  in modo particolare le nazioni con privati che risparmiano molto creando una mancanza di moneta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Che senso ha tutto questo?</a:t>
            </a:r>
            <a:endParaRPr lang="en-GB" sz="2000" dirty="0"/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Perché l’austerità?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1905075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WHY AUSTERITY?</a:t>
            </a:r>
          </a:p>
          <a:p>
            <a:pPr algn="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Austerity supports EU exports </a:t>
            </a:r>
          </a:p>
          <a:p>
            <a:pPr algn="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High unemployment is used to lower real wages</a:t>
            </a:r>
          </a:p>
          <a:p>
            <a:pPr algn="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Austerity reduces domestic demand and living standards</a:t>
            </a:r>
            <a:b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Austerity is deflationary</a:t>
            </a:r>
          </a:p>
          <a:p>
            <a:pPr algn="r"/>
            <a:endParaRPr lang="en-GB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79512" y="1844824"/>
            <a:ext cx="84969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800" dirty="0" smtClean="0"/>
              <a:t>L’austerità supporta l’export europeo</a:t>
            </a:r>
          </a:p>
          <a:p>
            <a:pPr>
              <a:buFont typeface="Arial" pitchFamily="34" charset="0"/>
              <a:buChar char="•"/>
            </a:pPr>
            <a:r>
              <a:rPr lang="it-IT" sz="2800" dirty="0" smtClean="0"/>
              <a:t>La alta disoccupazione è usata per abbassare i salari</a:t>
            </a:r>
          </a:p>
          <a:p>
            <a:pPr>
              <a:buFont typeface="Arial" pitchFamily="34" charset="0"/>
              <a:buChar char="•"/>
            </a:pPr>
            <a:r>
              <a:rPr lang="it-IT" sz="2800" dirty="0" smtClean="0"/>
              <a:t>L’austerità diminuisce la domanda interna e lo standard di vita </a:t>
            </a:r>
          </a:p>
          <a:p>
            <a:pPr>
              <a:buFont typeface="Arial" pitchFamily="34" charset="0"/>
              <a:buChar char="•"/>
            </a:pPr>
            <a:r>
              <a:rPr lang="it-IT" sz="2800" dirty="0" smtClean="0"/>
              <a:t>L’austerità è deflazionistica</a:t>
            </a:r>
            <a:endParaRPr lang="en-GB" sz="2800" dirty="0"/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685800" y="692697"/>
            <a:ext cx="7772400" cy="576063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it-IT" dirty="0" smtClean="0"/>
              <a:t>lo stato può rimanere senza soldi?</a:t>
            </a:r>
            <a:endParaRPr lang="en" dirty="0"/>
          </a:p>
        </p:txBody>
      </p:sp>
      <p:sp>
        <p:nvSpPr>
          <p:cNvPr id="93" name="Shape 93"/>
          <p:cNvSpPr txBox="1">
            <a:spLocks noGrp="1"/>
          </p:cNvSpPr>
          <p:nvPr>
            <p:ph type="subTitle" idx="1"/>
          </p:nvPr>
        </p:nvSpPr>
        <p:spPr>
          <a:xfrm>
            <a:off x="2339752" y="4725144"/>
            <a:ext cx="6400800" cy="136815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algn="r">
              <a:buFont typeface="Arial"/>
              <a:buChar char="●"/>
            </a:pPr>
            <a:r>
              <a:rPr lang="en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State Can’t Run Out of Euro</a:t>
            </a:r>
          </a:p>
          <a:p>
            <a:pPr marL="457200" lvl="0" indent="-419100" algn="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Italy </a:t>
            </a:r>
            <a:r>
              <a:rPr lang="en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spends by instructing the ECB to add those euro to the appropriate bank account</a:t>
            </a:r>
          </a:p>
          <a:p>
            <a:pPr marL="457200" lvl="0" indent="-419100" algn="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It’s just a credit, there’s nothing to run out of</a:t>
            </a:r>
          </a:p>
          <a:p>
            <a:pPr marL="457200" lvl="0" indent="-419100" algn="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only possible problem is if the ECB says ‘nyet’ to Italy!</a:t>
            </a:r>
          </a:p>
          <a:p>
            <a:pPr marL="457200" lvl="0" indent="-419100" algn="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ECB uses the threat of saying ‘no’ to enforce austerity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0" y="1772816"/>
            <a:ext cx="88924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dirty="0" smtClean="0"/>
              <a:t>L’Italia spende dando istruzione alla </a:t>
            </a:r>
            <a:r>
              <a:rPr lang="it-IT" sz="2400" dirty="0" err="1" smtClean="0"/>
              <a:t>bce</a:t>
            </a:r>
            <a:r>
              <a:rPr lang="it-IT" sz="2400" dirty="0" smtClean="0"/>
              <a:t> di eseguire un accredito verso il conto corrente del beneficiario della transazione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È solo un accredito, l’incremento di un numero in un foglio di calcolo, non c’è nulla di cui rimaner sprovvisti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Lo stato non può rimanere senza soldi 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L’unico problema è se la </a:t>
            </a:r>
            <a:r>
              <a:rPr lang="it-IT" sz="2400" dirty="0" err="1" smtClean="0"/>
              <a:t>bce</a:t>
            </a:r>
            <a:r>
              <a:rPr lang="it-IT" sz="2400" dirty="0" smtClean="0"/>
              <a:t> si rifiuta di lasciar spendere lo stato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La </a:t>
            </a:r>
            <a:r>
              <a:rPr lang="it-IT" sz="2400" dirty="0" err="1" smtClean="0"/>
              <a:t>bce</a:t>
            </a:r>
            <a:r>
              <a:rPr lang="it-IT" sz="2400" dirty="0" smtClean="0"/>
              <a:t> usa la minaccia “ di dire no” per imporre l’austerità</a:t>
            </a:r>
            <a:endParaRPr lang="en-GB" sz="2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685800" y="2708920"/>
            <a:ext cx="7772400" cy="89153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2267744" y="4365104"/>
            <a:ext cx="6400800" cy="175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r"/>
            <a:r>
              <a:rPr lang="en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What’s the Problem?</a:t>
            </a:r>
            <a:endParaRPr sz="11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 rtl="0">
              <a:spcBef>
                <a:spcPts val="0"/>
              </a:spcBef>
              <a:buNone/>
            </a:pPr>
            <a:r>
              <a:rPr lang="en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national debt is a problem </a:t>
            </a:r>
          </a:p>
          <a:p>
            <a:pPr algn="r" rtl="0">
              <a:spcBef>
                <a:spcPts val="0"/>
              </a:spcBef>
              <a:buNone/>
            </a:pPr>
            <a:r>
              <a:rPr lang="en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ONLY because </a:t>
            </a:r>
          </a:p>
          <a:p>
            <a:pPr algn="r">
              <a:spcBef>
                <a:spcPts val="0"/>
              </a:spcBef>
              <a:buNone/>
            </a:pPr>
            <a:r>
              <a:rPr lang="en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EU WANTS it to be a problem</a:t>
            </a:r>
            <a:r>
              <a:rPr lang="en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!</a:t>
            </a:r>
            <a:endParaRPr lang="en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1796820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u="sng" dirty="0" smtClean="0"/>
              <a:t>Il debito pubblico è un problema solo perché l’UE vuole che lo sia!</a:t>
            </a:r>
            <a:endParaRPr lang="en-GB" sz="3600" u="sng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619672" y="620688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3200" b="1" dirty="0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Qual è il problema?</a:t>
            </a:r>
            <a:endParaRPr lang="en-GB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1115616" y="0"/>
            <a:ext cx="7772400" cy="147002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dirty="0" smtClean="0"/>
              <a:t>Le regole possono essere cambiate!</a:t>
            </a:r>
            <a:endParaRPr lang="en" dirty="0"/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2411760" y="4293096"/>
            <a:ext cx="6400800" cy="175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/>
            <a:r>
              <a:rPr lang="en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Rules Can be Changed</a:t>
            </a:r>
            <a:endParaRPr sz="1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lvl="0" indent="-419100" algn="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3% deficit limit can be relaxed</a:t>
            </a:r>
          </a:p>
          <a:p>
            <a:pPr lvl="0" algn="r" rtl="0">
              <a:spcBef>
                <a:spcPts val="0"/>
              </a:spcBef>
              <a:buNone/>
            </a:pPr>
            <a:endParaRPr sz="1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lvl="0" indent="-419100" algn="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ECB can explicitly guarantee debt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0" y="1844824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400" dirty="0" smtClean="0"/>
          </a:p>
          <a:p>
            <a:pPr algn="ctr">
              <a:buFont typeface="Arial" pitchFamily="34" charset="0"/>
              <a:buChar char="•"/>
            </a:pPr>
            <a:r>
              <a:rPr lang="it-IT" sz="3600" dirty="0" smtClean="0"/>
              <a:t>Il limite di deficit al 3% può essere espanso</a:t>
            </a:r>
          </a:p>
          <a:p>
            <a:pPr algn="ctr">
              <a:buFont typeface="Arial" pitchFamily="34" charset="0"/>
              <a:buChar char="•"/>
            </a:pPr>
            <a:r>
              <a:rPr lang="it-IT" sz="3600" dirty="0" smtClean="0"/>
              <a:t>La </a:t>
            </a:r>
            <a:r>
              <a:rPr lang="it-IT" sz="3600" dirty="0" err="1" smtClean="0"/>
              <a:t>bce</a:t>
            </a:r>
            <a:r>
              <a:rPr lang="it-IT" sz="3600" dirty="0" smtClean="0"/>
              <a:t> può garantire il debito pubblico esplicitamente</a:t>
            </a:r>
            <a:endParaRPr lang="en-GB" sz="36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Proposte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401019"/>
          </a:xfrm>
        </p:spPr>
        <p:txBody>
          <a:bodyPr>
            <a:normAutofit/>
          </a:bodyPr>
          <a:lstStyle/>
          <a:p>
            <a:pPr algn="r"/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Demand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the EU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raise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the deficit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limit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from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3%to 8%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GDP</a:t>
            </a:r>
          </a:p>
          <a:p>
            <a:pPr algn="r"/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If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the EU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refuses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Italy can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tax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and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spend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new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lira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incorporating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full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employment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deficit</a:t>
            </a:r>
          </a:p>
          <a:p>
            <a:pPr algn="r"/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Italy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will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offer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transition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job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anyone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willing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and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able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work</a:t>
            </a:r>
          </a:p>
          <a:p>
            <a:pPr algn="r"/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Italy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will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insure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all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lira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bank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deposits</a:t>
            </a:r>
            <a:endParaRPr lang="it-IT" sz="11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ensure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strong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currency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there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will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no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forced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conversion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bank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deposits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r"/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government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securities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will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sold</a:t>
            </a:r>
            <a:endParaRPr lang="en-GB" sz="1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28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0" y="1772816"/>
            <a:ext cx="8964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it-IT" dirty="0" smtClean="0"/>
              <a:t>Chiedere al Unione Europea di aumentare il limite del deficit dal 3% all’ 8%</a:t>
            </a:r>
          </a:p>
          <a:p>
            <a:pPr marL="342900" indent="-342900">
              <a:buAutoNum type="alphaUcParenR"/>
            </a:pPr>
            <a:endParaRPr lang="it-IT" dirty="0" smtClean="0"/>
          </a:p>
          <a:p>
            <a:pPr marL="342900" indent="-342900">
              <a:buAutoNum type="alphaUcParenR"/>
            </a:pPr>
            <a:r>
              <a:rPr lang="it-IT" dirty="0" smtClean="0"/>
              <a:t>Se l’unione europea rifiuta l’</a:t>
            </a:r>
            <a:r>
              <a:rPr lang="it-IT" dirty="0" err="1" smtClean="0"/>
              <a:t>italia</a:t>
            </a:r>
            <a:r>
              <a:rPr lang="it-IT" dirty="0" smtClean="0"/>
              <a:t> può cominciare a spendere e tassare in “nuova lira” garantendo un deficit di piena occupazione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 smtClean="0"/>
              <a:t>L’</a:t>
            </a:r>
            <a:r>
              <a:rPr lang="it-IT" dirty="0" err="1" smtClean="0"/>
              <a:t>italia</a:t>
            </a:r>
            <a:r>
              <a:rPr lang="it-IT" dirty="0" smtClean="0"/>
              <a:t> assicurerà i depositi bancari al fine di garantire un cambio forte, non vi saranno conversioni forzose dei depositi bancari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 smtClean="0"/>
              <a:t>NON SI VENDERANNO PIU’ NUOVI TITOLI </a:t>
            </a:r>
            <a:r>
              <a:rPr lang="it-IT" dirty="0" err="1" smtClean="0"/>
              <a:t>DI</a:t>
            </a:r>
            <a:r>
              <a:rPr lang="it-IT" dirty="0" smtClean="0"/>
              <a:t> STATO</a:t>
            </a:r>
          </a:p>
          <a:p>
            <a:pPr marL="342900" indent="-342900">
              <a:buAutoNum type="alphaUcParenR"/>
            </a:pPr>
            <a:endParaRPr lang="en-GB" dirty="0"/>
          </a:p>
        </p:txBody>
      </p:sp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FVG UN AVANGUARDIA PER L’ITALIA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/>
          <a:lstStyle/>
          <a:p>
            <a:r>
              <a:rPr lang="it-IT" sz="2000" dirty="0" err="1" smtClean="0"/>
              <a:t>ReteMMT</a:t>
            </a:r>
            <a:r>
              <a:rPr lang="it-IT" sz="2000" dirty="0" smtClean="0"/>
              <a:t> FVG E’ UNA REALTA’ CHE SVOLGE UN CONTINUO E CORAGGIOSO LAVORO SUL TERRITORIO CONTRO L’AUSTERITA’</a:t>
            </a:r>
          </a:p>
          <a:p>
            <a:r>
              <a:rPr lang="it-IT" sz="2000" dirty="0" smtClean="0"/>
              <a:t>L’INVITO E’ </a:t>
            </a:r>
            <a:r>
              <a:rPr lang="it-IT" sz="2000" dirty="0" err="1" smtClean="0"/>
              <a:t>DI</a:t>
            </a:r>
            <a:r>
              <a:rPr lang="it-IT" sz="2000" dirty="0" smtClean="0"/>
              <a:t> UNIRSI A LORO PER USCIRE DALL’ASFISSIA DELL’AUSTERITA’</a:t>
            </a:r>
          </a:p>
          <a:p>
            <a:r>
              <a:rPr lang="it-IT" sz="2000" dirty="0" smtClean="0"/>
              <a:t>ALL’ENTRATA </a:t>
            </a:r>
            <a:r>
              <a:rPr lang="it-IT" sz="2000" dirty="0" err="1" smtClean="0"/>
              <a:t>C’E</a:t>
            </a:r>
            <a:r>
              <a:rPr lang="it-IT" sz="2000" dirty="0" smtClean="0"/>
              <a:t> IL BANCHETTO IN CUI POTRETE LASCIARE IL VOSTRO CONTATTO ED AVERE MAGGIORI INFORMAZIONI</a:t>
            </a:r>
          </a:p>
          <a:p>
            <a:r>
              <a:rPr lang="it-IT" sz="2000" dirty="0" smtClean="0"/>
              <a:t>SUL SITO </a:t>
            </a:r>
            <a:r>
              <a:rPr lang="it-IT" sz="2000" dirty="0" err="1" smtClean="0"/>
              <a:t>RETEMMT.IT</a:t>
            </a:r>
            <a:r>
              <a:rPr lang="it-IT" sz="2000" dirty="0" smtClean="0"/>
              <a:t> TROVERETE MOLTISSIMO MATERIALE IN ITALIANO SEMPLICE ED AGGIORNATO</a:t>
            </a:r>
          </a:p>
          <a:p>
            <a:pPr algn="r"/>
            <a:endParaRPr lang="en-GB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29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95536" y="4437112"/>
            <a:ext cx="8424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 err="1" smtClean="0"/>
              <a:t>ReteMMT</a:t>
            </a:r>
            <a:r>
              <a:rPr lang="it-IT" b="1" dirty="0" smtClean="0"/>
              <a:t> FVG </a:t>
            </a:r>
            <a:r>
              <a:rPr lang="it-IT" b="1" dirty="0" err="1" smtClean="0"/>
              <a:t>is</a:t>
            </a:r>
            <a:r>
              <a:rPr lang="it-IT" b="1" dirty="0" smtClean="0"/>
              <a:t> </a:t>
            </a:r>
            <a:r>
              <a:rPr lang="it-IT" b="1" dirty="0" err="1" smtClean="0"/>
              <a:t>regional</a:t>
            </a:r>
            <a:r>
              <a:rPr lang="it-IT" b="1" dirty="0" smtClean="0"/>
              <a:t> </a:t>
            </a:r>
            <a:r>
              <a:rPr lang="it-IT" b="1" dirty="0" err="1" smtClean="0"/>
              <a:t>association</a:t>
            </a:r>
            <a:r>
              <a:rPr lang="it-IT" b="1" dirty="0" smtClean="0"/>
              <a:t> </a:t>
            </a:r>
            <a:r>
              <a:rPr lang="it-IT" b="1" dirty="0" err="1" smtClean="0"/>
              <a:t>making</a:t>
            </a:r>
            <a:r>
              <a:rPr lang="it-IT" b="1" dirty="0" smtClean="0"/>
              <a:t> a </a:t>
            </a:r>
            <a:r>
              <a:rPr lang="it-IT" b="1" dirty="0" err="1" smtClean="0"/>
              <a:t>continuos</a:t>
            </a:r>
            <a:r>
              <a:rPr lang="it-IT" b="1" dirty="0" smtClean="0"/>
              <a:t> and </a:t>
            </a:r>
            <a:r>
              <a:rPr lang="it-IT" b="1" dirty="0" err="1" smtClean="0"/>
              <a:t>courageous</a:t>
            </a:r>
            <a:r>
              <a:rPr lang="it-IT" b="1" dirty="0" smtClean="0"/>
              <a:t> </a:t>
            </a:r>
            <a:r>
              <a:rPr lang="it-IT" b="1" dirty="0" err="1" smtClean="0"/>
              <a:t>effort</a:t>
            </a:r>
            <a:r>
              <a:rPr lang="it-IT" b="1" dirty="0" smtClean="0"/>
              <a:t> in FVG’s </a:t>
            </a:r>
            <a:r>
              <a:rPr lang="it-IT" b="1" dirty="0" err="1" smtClean="0"/>
              <a:t>struggle</a:t>
            </a:r>
            <a:r>
              <a:rPr lang="it-IT" b="1" dirty="0" smtClean="0"/>
              <a:t> </a:t>
            </a:r>
            <a:r>
              <a:rPr lang="it-IT" b="1" dirty="0" err="1" smtClean="0"/>
              <a:t>against</a:t>
            </a:r>
            <a:r>
              <a:rPr lang="it-IT" b="1" dirty="0" smtClean="0"/>
              <a:t> austerity</a:t>
            </a:r>
          </a:p>
          <a:p>
            <a:pPr algn="r"/>
            <a:r>
              <a:rPr lang="it-IT" b="1" dirty="0" smtClean="0"/>
              <a:t>I </a:t>
            </a:r>
            <a:r>
              <a:rPr lang="it-IT" b="1" dirty="0" err="1" smtClean="0"/>
              <a:t>invite</a:t>
            </a:r>
            <a:r>
              <a:rPr lang="it-IT" b="1" dirty="0" smtClean="0"/>
              <a:t> </a:t>
            </a:r>
            <a:r>
              <a:rPr lang="it-IT" b="1" dirty="0" err="1" smtClean="0"/>
              <a:t>you</a:t>
            </a:r>
            <a:r>
              <a:rPr lang="it-IT" b="1" dirty="0" smtClean="0"/>
              <a:t> </a:t>
            </a:r>
            <a:r>
              <a:rPr lang="it-IT" b="1" dirty="0" err="1" smtClean="0"/>
              <a:t>to</a:t>
            </a:r>
            <a:r>
              <a:rPr lang="it-IT" b="1" dirty="0" smtClean="0"/>
              <a:t> join </a:t>
            </a:r>
            <a:r>
              <a:rPr lang="it-IT" b="1" dirty="0" err="1" smtClean="0"/>
              <a:t>them</a:t>
            </a:r>
            <a:r>
              <a:rPr lang="it-IT" b="1" dirty="0" smtClean="0"/>
              <a:t> !</a:t>
            </a:r>
          </a:p>
          <a:p>
            <a:pPr algn="r"/>
            <a:r>
              <a:rPr lang="it-IT" b="1" dirty="0" smtClean="0"/>
              <a:t>At the </a:t>
            </a:r>
            <a:r>
              <a:rPr lang="it-IT" b="1" dirty="0" err="1" smtClean="0"/>
              <a:t>entrance</a:t>
            </a:r>
            <a:r>
              <a:rPr lang="it-IT" b="1" dirty="0" smtClean="0"/>
              <a:t> </a:t>
            </a:r>
            <a:r>
              <a:rPr lang="it-IT" b="1" dirty="0" err="1" smtClean="0"/>
              <a:t>there</a:t>
            </a:r>
            <a:r>
              <a:rPr lang="it-IT" b="1" dirty="0" smtClean="0"/>
              <a:t> </a:t>
            </a:r>
            <a:r>
              <a:rPr lang="it-IT" b="1" dirty="0" err="1" smtClean="0"/>
              <a:t>is</a:t>
            </a:r>
            <a:r>
              <a:rPr lang="it-IT" b="1" dirty="0" smtClean="0"/>
              <a:t> a </a:t>
            </a:r>
            <a:r>
              <a:rPr lang="it-IT" b="1" dirty="0" err="1" smtClean="0"/>
              <a:t>booth</a:t>
            </a:r>
            <a:r>
              <a:rPr lang="it-IT" b="1" dirty="0" smtClean="0"/>
              <a:t> </a:t>
            </a:r>
            <a:r>
              <a:rPr lang="it-IT" b="1" dirty="0" err="1" smtClean="0"/>
              <a:t>you</a:t>
            </a:r>
            <a:r>
              <a:rPr lang="it-IT" b="1" dirty="0" smtClean="0"/>
              <a:t> can </a:t>
            </a:r>
            <a:r>
              <a:rPr lang="it-IT" b="1" dirty="0" err="1" smtClean="0"/>
              <a:t>visit</a:t>
            </a:r>
            <a:r>
              <a:rPr lang="it-IT" b="1" dirty="0" smtClean="0"/>
              <a:t> </a:t>
            </a:r>
            <a:r>
              <a:rPr lang="it-IT" b="1" dirty="0" err="1" smtClean="0"/>
              <a:t>for</a:t>
            </a:r>
            <a:r>
              <a:rPr lang="it-IT" b="1" dirty="0" smtClean="0"/>
              <a:t> more information</a:t>
            </a:r>
          </a:p>
          <a:p>
            <a:pPr algn="r"/>
            <a:r>
              <a:rPr lang="it-IT" b="1" dirty="0" smtClean="0"/>
              <a:t>On </a:t>
            </a:r>
            <a:r>
              <a:rPr lang="it-IT" b="1" dirty="0" err="1" smtClean="0"/>
              <a:t>retemmt.it</a:t>
            </a:r>
            <a:r>
              <a:rPr lang="it-IT" b="1" dirty="0" smtClean="0"/>
              <a:t> </a:t>
            </a:r>
            <a:r>
              <a:rPr lang="it-IT" b="1" dirty="0" err="1" smtClean="0"/>
              <a:t>you</a:t>
            </a:r>
            <a:r>
              <a:rPr lang="it-IT" b="1" dirty="0" smtClean="0"/>
              <a:t> </a:t>
            </a:r>
            <a:r>
              <a:rPr lang="it-IT" b="1" dirty="0" err="1" smtClean="0"/>
              <a:t>will</a:t>
            </a:r>
            <a:r>
              <a:rPr lang="it-IT" b="1" dirty="0" smtClean="0"/>
              <a:t> </a:t>
            </a:r>
            <a:r>
              <a:rPr lang="it-IT" b="1" dirty="0" err="1" smtClean="0"/>
              <a:t>find</a:t>
            </a:r>
            <a:r>
              <a:rPr lang="it-IT" b="1" dirty="0" smtClean="0"/>
              <a:t> </a:t>
            </a:r>
            <a:r>
              <a:rPr lang="it-IT" b="1" dirty="0" err="1" smtClean="0"/>
              <a:t>lot</a:t>
            </a:r>
            <a:r>
              <a:rPr lang="it-IT" b="1" dirty="0" smtClean="0"/>
              <a:t>’s </a:t>
            </a:r>
            <a:r>
              <a:rPr lang="it-IT" b="1" dirty="0" err="1" smtClean="0"/>
              <a:t>of</a:t>
            </a:r>
            <a:r>
              <a:rPr lang="it-IT" b="1" dirty="0" smtClean="0"/>
              <a:t> </a:t>
            </a:r>
            <a:r>
              <a:rPr lang="it-IT" b="1" dirty="0" err="1" smtClean="0"/>
              <a:t>simple</a:t>
            </a:r>
            <a:r>
              <a:rPr lang="it-IT" b="1" dirty="0" smtClean="0"/>
              <a:t> and </a:t>
            </a:r>
            <a:r>
              <a:rPr lang="it-IT" b="1" dirty="0" err="1" smtClean="0"/>
              <a:t>intresting</a:t>
            </a:r>
            <a:r>
              <a:rPr lang="it-IT" b="1" dirty="0" smtClean="0"/>
              <a:t> material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 dirty="0" smtClean="0"/>
              <a:t>C</a:t>
            </a:r>
            <a:r>
              <a:rPr lang="en" dirty="0" smtClean="0"/>
              <a:t>’è qualcosa che non va!</a:t>
            </a:r>
            <a:endParaRPr lang="en" dirty="0"/>
          </a:p>
        </p:txBody>
      </p:sp>
      <p:sp>
        <p:nvSpPr>
          <p:cNvPr id="39" name="Shape 39"/>
          <p:cNvSpPr txBox="1">
            <a:spLocks noGrp="1"/>
          </p:cNvSpPr>
          <p:nvPr>
            <p:ph idx="1"/>
          </p:nvPr>
        </p:nvSpPr>
        <p:spPr>
          <a:xfrm>
            <a:off x="914400" y="5085184"/>
            <a:ext cx="8229600" cy="53692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algn="r"/>
            <a:r>
              <a:rPr lang="en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Something is Very Wrong!</a:t>
            </a:r>
          </a:p>
          <a:p>
            <a:pPr marL="457200" lvl="0" indent="-419100" algn="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 </a:t>
            </a:r>
            <a:r>
              <a:rPr lang="en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can produce more food than we can eat yet people go hungry</a:t>
            </a:r>
          </a:p>
          <a:p>
            <a:pPr marL="457200" lvl="0" indent="-419100" algn="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We can produce more than enough housing yet many are losing their houses</a:t>
            </a:r>
          </a:p>
          <a:p>
            <a:pPr marL="457200" lvl="0" indent="-419100" algn="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healthcare and other public services are in short supply not from actual shortages but from austerity</a:t>
            </a:r>
          </a:p>
          <a:p>
            <a:pPr lvl="0">
              <a:spcBef>
                <a:spcPts val="0"/>
              </a:spcBef>
              <a:buNone/>
            </a:pPr>
            <a:endParaRPr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16288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dirty="0" smtClean="0"/>
              <a:t>Possiamo produrre più cibo di quanto ne potremmo mangiare ma ci sono ancora persone che muoiono di fame</a:t>
            </a:r>
          </a:p>
          <a:p>
            <a:pPr>
              <a:buFont typeface="Arial" pitchFamily="34" charset="0"/>
              <a:buChar char="•"/>
            </a:pPr>
            <a:endParaRPr lang="it-IT" sz="2400" dirty="0" smtClean="0"/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Possiamo costruire più case del necessario ma ancora persone stanno perdendo la loro casa</a:t>
            </a:r>
          </a:p>
          <a:p>
            <a:pPr>
              <a:buFont typeface="Arial" pitchFamily="34" charset="0"/>
              <a:buChar char="•"/>
            </a:pPr>
            <a:endParaRPr lang="it-IT" sz="2400" dirty="0" smtClean="0"/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L’assistenza sanitaria ed altri servizi pubblici vengono tagliati non per un effettiva scarsità di risorse reali ma per via delle politiche di austerità</a:t>
            </a:r>
            <a:endParaRPr lang="en-GB" sz="2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ctrTitle"/>
          </p:nvPr>
        </p:nvSpPr>
        <p:spPr>
          <a:xfrm>
            <a:off x="827584" y="1"/>
            <a:ext cx="7772400" cy="126876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 smtClean="0"/>
              <a:t>La disoccupazione</a:t>
            </a:r>
            <a:endParaRPr lang="en" dirty="0"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1835696" y="4437112"/>
            <a:ext cx="6400800" cy="175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algn="r"/>
            <a:r>
              <a:rPr lang="en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Unemployment</a:t>
            </a:r>
          </a:p>
          <a:p>
            <a:pPr marL="457200" lvl="0" indent="-419100" algn="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There </a:t>
            </a:r>
            <a:r>
              <a:rPr lang="en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 more work to be done than there are people to do it</a:t>
            </a:r>
          </a:p>
          <a:p>
            <a:pPr marL="457200" lvl="0" indent="-419100" algn="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Millions of people who want to work can’t find jobs </a:t>
            </a:r>
          </a:p>
          <a:p>
            <a:pPr marL="457200" lvl="0" indent="-419100" algn="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sense does that make?</a:t>
            </a:r>
          </a:p>
          <a:p>
            <a:pPr marL="457200" lvl="0" indent="-419100" algn="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 is this even possible</a:t>
            </a:r>
            <a:r>
              <a:rPr lang="en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  <a:p>
            <a:pPr marL="457200" lvl="0" indent="-419100" algn="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Unemployement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not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natural</a:t>
            </a:r>
            <a:r>
              <a:rPr lang="it-IT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1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phenomena</a:t>
            </a:r>
            <a:endParaRPr lang="en" sz="1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1772816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dirty="0" smtClean="0"/>
              <a:t>Ci sono più lavori da fare che persone da mettere al lavoro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Milioni di persone che cercano lavoro non riescono a trovarlo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Che senso ha tutto ciò ?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Come questo è possibile?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La disoccupazione non è un fenomeno naturale</a:t>
            </a:r>
          </a:p>
          <a:p>
            <a:endParaRPr lang="en-GB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RICAPITOLANDO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1977083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en-GB" dirty="0" smtClean="0"/>
          </a:p>
          <a:p>
            <a:pPr algn="r"/>
            <a:endParaRPr lang="en-GB" dirty="0" smtClean="0"/>
          </a:p>
          <a:p>
            <a:pPr algn="r"/>
            <a:r>
              <a:rPr lang="en-GB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REVIEW</a:t>
            </a:r>
            <a:br>
              <a:rPr lang="en-GB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sz="1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en-GB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purpose of the monetary system is to provision the government</a:t>
            </a:r>
            <a:br>
              <a:rPr lang="en-GB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sz="1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en-GB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purpose of taxes is to create unemployment</a:t>
            </a:r>
            <a:br>
              <a:rPr lang="en-GB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sz="1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en-GB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People desire to work for the govt's money to pay the tax and to save</a:t>
            </a:r>
          </a:p>
          <a:p>
            <a:pPr>
              <a:buNone/>
            </a:pPr>
            <a:endParaRPr lang="en-GB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23528" y="1844824"/>
            <a:ext cx="849694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dirty="0" smtClean="0"/>
              <a:t>La funzione prima del sistema monetario è l’approvvigionamento dello stato di beni e servizi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 La funzione delle tasse è creare la disoccupazione (</a:t>
            </a:r>
            <a:r>
              <a:rPr lang="it-IT" sz="1400" dirty="0" smtClean="0"/>
              <a:t>PERSONE IN CERCA </a:t>
            </a:r>
            <a:r>
              <a:rPr lang="it-IT" sz="1400" dirty="0" err="1" smtClean="0"/>
              <a:t>DI</a:t>
            </a:r>
            <a:r>
              <a:rPr lang="it-IT" sz="1400" dirty="0" smtClean="0"/>
              <a:t> LAVORO REMUNERATO IN VALUTA)</a:t>
            </a:r>
          </a:p>
          <a:p>
            <a:pPr marL="342900" indent="-342900">
              <a:buFont typeface="+mj-lt"/>
              <a:buAutoNum type="arabicPeriod"/>
            </a:pPr>
            <a:endParaRPr lang="it-IT" sz="1400" dirty="0" smtClean="0"/>
          </a:p>
          <a:p>
            <a:pPr marL="342900" indent="-342900">
              <a:buFont typeface="+mj-lt"/>
              <a:buAutoNum type="arabicPeriod"/>
            </a:pPr>
            <a:endParaRPr lang="it-IT" sz="1400" dirty="0" smtClean="0"/>
          </a:p>
          <a:p>
            <a:pPr marL="342900" indent="-342900">
              <a:buFont typeface="+mj-lt"/>
              <a:buAutoNum type="arabicPeriod"/>
            </a:pPr>
            <a:endParaRPr lang="it-IT" sz="1400" dirty="0" smtClean="0"/>
          </a:p>
          <a:p>
            <a:pPr marL="342900" indent="-342900">
              <a:buFont typeface="+mj-lt"/>
              <a:buAutoNum type="arabicPeriod"/>
            </a:pPr>
            <a:endParaRPr lang="it-IT" dirty="0" smtClean="0"/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LE PERSONE CERCANO LAVORO REMUNERATO NELLA VALUTA DELLO STATO PER PAGARE LE TASSE E PER RISPARMIARE.</a:t>
            </a:r>
            <a:endParaRPr lang="en-GB" dirty="0"/>
          </a:p>
        </p:txBody>
      </p:sp>
      <p:sp>
        <p:nvSpPr>
          <p:cNvPr id="8" name="Freccia a destra 7"/>
          <p:cNvSpPr/>
          <p:nvPr/>
        </p:nvSpPr>
        <p:spPr>
          <a:xfrm rot="5400000">
            <a:off x="4289108" y="2991812"/>
            <a:ext cx="76238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Tiriamo le somme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15" name="Freccia in giù 14"/>
          <p:cNvSpPr/>
          <p:nvPr/>
        </p:nvSpPr>
        <p:spPr>
          <a:xfrm rot="18593557">
            <a:off x="4857106" y="2903511"/>
            <a:ext cx="725932" cy="1296144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5014887" y="2365343"/>
            <a:ext cx="1444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92D050"/>
                </a:solidFill>
              </a:rPr>
              <a:t>Spesa pubblica</a:t>
            </a:r>
            <a:endParaRPr lang="it-IT" sz="2400" b="1" dirty="0">
              <a:solidFill>
                <a:srgbClr val="92D050"/>
              </a:solidFill>
            </a:endParaRPr>
          </a:p>
        </p:txBody>
      </p:sp>
      <p:sp>
        <p:nvSpPr>
          <p:cNvPr id="17" name="Ovale 16"/>
          <p:cNvSpPr/>
          <p:nvPr/>
        </p:nvSpPr>
        <p:spPr>
          <a:xfrm>
            <a:off x="4427984" y="4011792"/>
            <a:ext cx="4098604" cy="18002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C43D00"/>
                </a:solidFill>
              </a:rPr>
              <a:t>Settore privato</a:t>
            </a:r>
          </a:p>
          <a:p>
            <a:pPr algn="ctr"/>
            <a:r>
              <a:rPr lang="it-IT" sz="1600" b="1" dirty="0" smtClean="0">
                <a:solidFill>
                  <a:srgbClr val="C43D00"/>
                </a:solidFill>
              </a:rPr>
              <a:t>Famiglie e imprese</a:t>
            </a:r>
            <a:endParaRPr lang="it-IT" sz="1600" b="1" dirty="0">
              <a:solidFill>
                <a:srgbClr val="C43D00"/>
              </a:solidFill>
            </a:endParaRPr>
          </a:p>
        </p:txBody>
      </p:sp>
      <p:sp>
        <p:nvSpPr>
          <p:cNvPr id="18" name="Ovale 17"/>
          <p:cNvSpPr/>
          <p:nvPr/>
        </p:nvSpPr>
        <p:spPr>
          <a:xfrm>
            <a:off x="611560" y="1844824"/>
            <a:ext cx="4098604" cy="18002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Settore pubblico</a:t>
            </a:r>
          </a:p>
          <a:p>
            <a:pPr algn="ctr"/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Min. Tesoro e Banca Centrale</a:t>
            </a:r>
            <a:endParaRPr lang="it-IT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Freccia curva 18"/>
          <p:cNvSpPr/>
          <p:nvPr/>
        </p:nvSpPr>
        <p:spPr>
          <a:xfrm rot="16200000">
            <a:off x="2509623" y="3353825"/>
            <a:ext cx="1229155" cy="2064568"/>
          </a:xfrm>
          <a:prstGeom prst="bentArrow">
            <a:avLst>
              <a:gd name="adj1" fmla="val 13242"/>
              <a:gd name="adj2" fmla="val 16769"/>
              <a:gd name="adj3" fmla="val 21473"/>
              <a:gd name="adj4" fmla="val 40223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2660862" y="4149080"/>
            <a:ext cx="868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chemeClr val="bg1">
                    <a:lumMod val="50000"/>
                  </a:schemeClr>
                </a:solidFill>
              </a:rPr>
              <a:t>Tasse</a:t>
            </a:r>
            <a:endParaRPr lang="it-IT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5725653" y="3280900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 smtClean="0">
                <a:solidFill>
                  <a:srgbClr val="80C535"/>
                </a:solidFill>
              </a:rPr>
              <a:t>100</a:t>
            </a:r>
            <a:endParaRPr lang="it-IT" sz="3600" b="1" dirty="0">
              <a:solidFill>
                <a:srgbClr val="80C535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2660862" y="3676524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>
                <a:solidFill>
                  <a:schemeClr val="bg1">
                    <a:lumMod val="50000"/>
                  </a:schemeClr>
                </a:solidFill>
              </a:rPr>
              <a:t>90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6019800" y="5157192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 smtClean="0">
                <a:solidFill>
                  <a:srgbClr val="BE2506"/>
                </a:solidFill>
              </a:rPr>
              <a:t>+10</a:t>
            </a:r>
            <a:endParaRPr lang="it-IT" sz="2000" b="1" dirty="0">
              <a:solidFill>
                <a:srgbClr val="BE2506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387776" y="5622505"/>
            <a:ext cx="49231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b="1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</a:rPr>
              <a:t>Deficit pubblico </a:t>
            </a:r>
            <a:r>
              <a:rPr lang="it-IT" sz="2200" dirty="0" smtClean="0">
                <a:latin typeface="Trebuchet MS" panose="020B0603020202020204" pitchFamily="34" charset="0"/>
              </a:rPr>
              <a:t>= </a:t>
            </a:r>
            <a:r>
              <a:rPr lang="it-IT" sz="2200" b="1" dirty="0">
                <a:solidFill>
                  <a:srgbClr val="BE2506"/>
                </a:solidFill>
                <a:latin typeface="Trebuchet MS" panose="020B0603020202020204" pitchFamily="34" charset="0"/>
              </a:rPr>
              <a:t>Risparmio privato</a:t>
            </a:r>
          </a:p>
        </p:txBody>
      </p:sp>
    </p:spTree>
    <p:extLst>
      <p:ext uri="{BB962C8B-B14F-4D97-AF65-F5344CB8AC3E}">
        <p14:creationId xmlns:p14="http://schemas.microsoft.com/office/powerpoint/2010/main" xmlns="" val="4202952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9" grpId="0" animBg="1"/>
      <p:bldP spid="20" grpId="0"/>
      <p:bldP spid="21" grpId="0"/>
      <p:bldP spid="22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Disoccupazione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4725144"/>
            <a:ext cx="8229600" cy="1473027"/>
          </a:xfrm>
        </p:spPr>
        <p:txBody>
          <a:bodyPr>
            <a:normAutofit fontScale="40000" lnSpcReduction="20000"/>
          </a:bodyPr>
          <a:lstStyle/>
          <a:p>
            <a:pPr algn="r"/>
            <a:r>
              <a:rPr lang="en-GB" dirty="0" smtClean="0"/>
              <a:t>UNEMPLOYMENT</a:t>
            </a:r>
            <a:br>
              <a:rPr lang="en-GB" dirty="0" smtClean="0"/>
            </a:br>
            <a:endParaRPr lang="en-GB" dirty="0" smtClean="0"/>
          </a:p>
          <a:p>
            <a:pPr algn="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Govt. spending then hires the people the tax caused to be unemployed</a:t>
            </a:r>
          </a:p>
          <a:p>
            <a:pPr algn="r">
              <a:buNone/>
            </a:pPr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Unemployment is the evidence the tax created more unemployed than the govt. hired.</a:t>
            </a:r>
          </a:p>
          <a:p>
            <a:pPr algn="r">
              <a:buNone/>
            </a:pPr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answer is to either lower taxes or increase public spending.  </a:t>
            </a:r>
            <a:b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0" y="1268760"/>
            <a:ext cx="9144000" cy="3929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it-IT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it-IT" sz="2400" dirty="0" smtClean="0"/>
              <a:t>Una volta che la tassazione ha creato la disoccupazione (persone in cerca di lavoro remunerato nella moneta dello stato) la spesa pubblica impiega i disoccupati.</a:t>
            </a:r>
          </a:p>
          <a:p>
            <a:pPr marL="342900" indent="-342900">
              <a:buFont typeface="+mj-lt"/>
              <a:buAutoNum type="arabicPeriod"/>
            </a:pPr>
            <a:endParaRPr lang="it-IT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it-IT" sz="2400" dirty="0" smtClean="0"/>
              <a:t>La disoccupazione è la prova che le tasse creano più disoccupazione dell’occupazione creata con la spesa pubblica</a:t>
            </a:r>
          </a:p>
          <a:p>
            <a:pPr marL="342900" indent="-342900">
              <a:buFont typeface="+mj-lt"/>
              <a:buAutoNum type="arabicPeriod"/>
            </a:pPr>
            <a:endParaRPr lang="it-IT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it-IT" sz="2400" dirty="0" smtClean="0"/>
              <a:t>La soluzione alla disoccupazione deve essere di diminuire le tasse o aumentare la spesa pubblica.</a:t>
            </a:r>
            <a:endParaRPr lang="en-GB" sz="2400" dirty="0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Spesa a deficit e risparmio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049091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DEFICIT SPENDING AND SAVING</a:t>
            </a:r>
          </a:p>
          <a:p>
            <a:pPr algn="r">
              <a:buNone/>
            </a:pPr>
            <a:endParaRPr lang="en-GB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Deficit spending is spending more than one's income</a:t>
            </a:r>
          </a:p>
          <a:p>
            <a:pPr algn="r">
              <a:buNone/>
            </a:pPr>
            <a:endParaRPr lang="en-GB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Saving is spending less than one's income.</a:t>
            </a:r>
            <a:b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Only govt. can't run out of money because:</a:t>
            </a:r>
          </a:p>
          <a:p>
            <a:pPr algn="r">
              <a:buNone/>
            </a:pPr>
            <a:endParaRPr lang="en-GB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Only govt. must spend first before it can collect tax or borrow</a:t>
            </a:r>
            <a:b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&lt;Add your illustration of govt/economy spending/tax/savings&gt;</a:t>
            </a:r>
            <a:b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79512" y="1844824"/>
            <a:ext cx="849694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Spendere a deficit significa spendere di più del proprio reddito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Risparmiare significa spendere meno del proprio reddito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Solo lo stato (emettitore della valuta) non può rimanere “senza soldi”</a:t>
            </a:r>
            <a:r>
              <a:rPr lang="en-GB" sz="2400" dirty="0" smtClean="0"/>
              <a:t> </a:t>
            </a:r>
            <a:r>
              <a:rPr lang="en-GB" sz="2400" dirty="0" err="1" smtClean="0"/>
              <a:t>perché</a:t>
            </a:r>
            <a:r>
              <a:rPr lang="en-GB" sz="2400" dirty="0" smtClean="0"/>
              <a:t>:</a:t>
            </a:r>
          </a:p>
          <a:p>
            <a:pPr marL="342900" indent="-342900"/>
            <a:r>
              <a:rPr lang="it-IT" sz="2400" dirty="0" smtClean="0"/>
              <a:t>      solo lo stato deve spendere prima e solo poi può tassare</a:t>
            </a:r>
          </a:p>
          <a:p>
            <a:pPr marL="342900" indent="-342900"/>
            <a:endParaRPr lang="en-GB" dirty="0" smtClean="0"/>
          </a:p>
          <a:p>
            <a:endParaRPr lang="it-IT" dirty="0" smtClean="0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Tiriamo le somme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www.retemmt.it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15" name="Freccia in giù 14"/>
          <p:cNvSpPr/>
          <p:nvPr/>
        </p:nvSpPr>
        <p:spPr>
          <a:xfrm rot="18593557">
            <a:off x="4857106" y="2903511"/>
            <a:ext cx="725932" cy="1296144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5014887" y="2365343"/>
            <a:ext cx="1444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92D050"/>
                </a:solidFill>
              </a:rPr>
              <a:t>Spesa pubblica</a:t>
            </a:r>
            <a:endParaRPr lang="it-IT" sz="2400" b="1" dirty="0">
              <a:solidFill>
                <a:srgbClr val="92D050"/>
              </a:solidFill>
            </a:endParaRPr>
          </a:p>
        </p:txBody>
      </p:sp>
      <p:sp>
        <p:nvSpPr>
          <p:cNvPr id="17" name="Ovale 16"/>
          <p:cNvSpPr/>
          <p:nvPr/>
        </p:nvSpPr>
        <p:spPr>
          <a:xfrm>
            <a:off x="4427984" y="4011792"/>
            <a:ext cx="4098604" cy="18002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C43D00"/>
                </a:solidFill>
              </a:rPr>
              <a:t>Settore privato</a:t>
            </a:r>
          </a:p>
          <a:p>
            <a:pPr algn="ctr"/>
            <a:r>
              <a:rPr lang="it-IT" sz="1600" b="1" dirty="0" smtClean="0">
                <a:solidFill>
                  <a:srgbClr val="C43D00"/>
                </a:solidFill>
              </a:rPr>
              <a:t>Famiglie e imprese</a:t>
            </a:r>
            <a:endParaRPr lang="it-IT" sz="1600" b="1" dirty="0">
              <a:solidFill>
                <a:srgbClr val="C43D00"/>
              </a:solidFill>
            </a:endParaRPr>
          </a:p>
        </p:txBody>
      </p:sp>
      <p:sp>
        <p:nvSpPr>
          <p:cNvPr id="18" name="Ovale 17"/>
          <p:cNvSpPr/>
          <p:nvPr/>
        </p:nvSpPr>
        <p:spPr>
          <a:xfrm>
            <a:off x="611560" y="1844824"/>
            <a:ext cx="4098604" cy="18002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Settore pubblico</a:t>
            </a:r>
          </a:p>
          <a:p>
            <a:pPr algn="ctr"/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Min. Tesoro e Banca Centrale</a:t>
            </a:r>
            <a:endParaRPr lang="it-IT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Freccia curva 18"/>
          <p:cNvSpPr/>
          <p:nvPr/>
        </p:nvSpPr>
        <p:spPr>
          <a:xfrm rot="16200000">
            <a:off x="2509623" y="3353825"/>
            <a:ext cx="1229155" cy="2064568"/>
          </a:xfrm>
          <a:prstGeom prst="bentArrow">
            <a:avLst>
              <a:gd name="adj1" fmla="val 13242"/>
              <a:gd name="adj2" fmla="val 16769"/>
              <a:gd name="adj3" fmla="val 21473"/>
              <a:gd name="adj4" fmla="val 40223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2660862" y="4149080"/>
            <a:ext cx="868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chemeClr val="bg1">
                    <a:lumMod val="50000"/>
                  </a:schemeClr>
                </a:solidFill>
              </a:rPr>
              <a:t>Tasse</a:t>
            </a:r>
            <a:endParaRPr lang="it-IT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5725653" y="3280900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 smtClean="0">
                <a:solidFill>
                  <a:srgbClr val="80C535"/>
                </a:solidFill>
              </a:rPr>
              <a:t>100</a:t>
            </a:r>
            <a:endParaRPr lang="it-IT" sz="3600" b="1" dirty="0">
              <a:solidFill>
                <a:srgbClr val="80C535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2660862" y="3676524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>
                <a:solidFill>
                  <a:schemeClr val="bg1">
                    <a:lumMod val="50000"/>
                  </a:schemeClr>
                </a:solidFill>
              </a:rPr>
              <a:t>90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6019800" y="5157192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 smtClean="0">
                <a:solidFill>
                  <a:srgbClr val="BE2506"/>
                </a:solidFill>
              </a:rPr>
              <a:t>+10</a:t>
            </a:r>
            <a:endParaRPr lang="it-IT" sz="2000" b="1" dirty="0">
              <a:solidFill>
                <a:srgbClr val="BE2506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387776" y="5622505"/>
            <a:ext cx="49231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b="1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</a:rPr>
              <a:t>Deficit pubblico </a:t>
            </a:r>
            <a:r>
              <a:rPr lang="it-IT" sz="2200" dirty="0" smtClean="0">
                <a:latin typeface="Trebuchet MS" panose="020B0603020202020204" pitchFamily="34" charset="0"/>
              </a:rPr>
              <a:t>= </a:t>
            </a:r>
            <a:r>
              <a:rPr lang="it-IT" sz="2200" b="1" dirty="0">
                <a:solidFill>
                  <a:srgbClr val="BE2506"/>
                </a:solidFill>
                <a:latin typeface="Trebuchet MS" panose="020B0603020202020204" pitchFamily="34" charset="0"/>
              </a:rPr>
              <a:t>Risparmio privato</a:t>
            </a:r>
          </a:p>
        </p:txBody>
      </p:sp>
    </p:spTree>
    <p:extLst>
      <p:ext uri="{BB962C8B-B14F-4D97-AF65-F5344CB8AC3E}">
        <p14:creationId xmlns:p14="http://schemas.microsoft.com/office/powerpoint/2010/main" xmlns="" val="4202952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9" grpId="0" animBg="1"/>
      <p:bldP spid="20" grpId="0"/>
      <p:bldP spid="21" grpId="0"/>
      <p:bldP spid="22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rete mm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pertin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7258</TotalTime>
  <Words>1935</Words>
  <Application>Microsoft Office PowerPoint</Application>
  <PresentationFormat>Presentazione su schermo (4:3)</PresentationFormat>
  <Paragraphs>334</Paragraphs>
  <Slides>29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29</vt:i4>
      </vt:variant>
    </vt:vector>
  </HeadingPairs>
  <TitlesOfParts>
    <vt:vector size="31" baseType="lpstr">
      <vt:lpstr>rete mmt</vt:lpstr>
      <vt:lpstr>Tema di Office</vt:lpstr>
      <vt:lpstr> Economia,Europa e moneta unica:quali scenari? </vt:lpstr>
      <vt:lpstr>SENTITI RINGRAZIAMENTI A..</vt:lpstr>
      <vt:lpstr>C’è qualcosa che non va!</vt:lpstr>
      <vt:lpstr>La disoccupazione</vt:lpstr>
      <vt:lpstr>RICAPITOLANDO</vt:lpstr>
      <vt:lpstr>Tiriamo le somme</vt:lpstr>
      <vt:lpstr>Disoccupazione</vt:lpstr>
      <vt:lpstr>Spesa a deficit e risparmio</vt:lpstr>
      <vt:lpstr>Tiriamo le somme</vt:lpstr>
      <vt:lpstr>Deficit =risparmio</vt:lpstr>
      <vt:lpstr>Tiriamo le somme</vt:lpstr>
      <vt:lpstr>Deficit pubblico = risparmio</vt:lpstr>
      <vt:lpstr>       Saldi settoriali  </vt:lpstr>
      <vt:lpstr>Deficit dello Stato = Risparmio privato</vt:lpstr>
      <vt:lpstr>Deficit dello Stato = Risparmio privato</vt:lpstr>
      <vt:lpstr>Deficit = Risparmio </vt:lpstr>
      <vt:lpstr>Contabilità nazionale</vt:lpstr>
      <vt:lpstr>Disoccupazione</vt:lpstr>
      <vt:lpstr>Cos’è l’economia?</vt:lpstr>
      <vt:lpstr>Cosa genera vendite?</vt:lpstr>
      <vt:lpstr>Cos’è una economia che non funziona?</vt:lpstr>
      <vt:lpstr>Come sistemare un economia che non funziona</vt:lpstr>
      <vt:lpstr>Austerità? </vt:lpstr>
      <vt:lpstr>Perché l’austerità?</vt:lpstr>
      <vt:lpstr>lo stato può rimanere senza soldi?</vt:lpstr>
      <vt:lpstr>Diapositiva 26</vt:lpstr>
      <vt:lpstr>Le regole possono essere cambiate!</vt:lpstr>
      <vt:lpstr>Proposte</vt:lpstr>
      <vt:lpstr>FVG UN AVANGUARDIA PER L’ITALIA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principale</dc:creator>
  <cp:lastModifiedBy>Ivan</cp:lastModifiedBy>
  <cp:revision>255</cp:revision>
  <dcterms:created xsi:type="dcterms:W3CDTF">2013-11-02T13:31:15Z</dcterms:created>
  <dcterms:modified xsi:type="dcterms:W3CDTF">2015-04-09T18:30:34Z</dcterms:modified>
</cp:coreProperties>
</file>