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6" r:id="rId5"/>
    <p:sldId id="258" r:id="rId6"/>
    <p:sldId id="268" r:id="rId7"/>
    <p:sldId id="259" r:id="rId8"/>
    <p:sldId id="260" r:id="rId9"/>
    <p:sldId id="269" r:id="rId10"/>
    <p:sldId id="267" r:id="rId11"/>
    <p:sldId id="261" r:id="rId12"/>
    <p:sldId id="262" r:id="rId13"/>
    <p:sldId id="263" r:id="rId14"/>
    <p:sldId id="264" r:id="rId15"/>
    <p:sldId id="265" r:id="rId16"/>
    <p:sldId id="270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166B7-47CA-4FF8-A531-56A8312A3A77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47A7-3529-401B-B8CB-0BCEF9EBB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 of MMT to the Theory of the Monetary Circuit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Warren </a:t>
            </a:r>
            <a:r>
              <a:rPr lang="en-US" dirty="0" err="1" smtClean="0"/>
              <a:t>Mosler</a:t>
            </a:r>
            <a:endParaRPr lang="en-US" dirty="0" smtClean="0"/>
          </a:p>
          <a:p>
            <a:r>
              <a:rPr lang="en-US" dirty="0" smtClean="0"/>
              <a:t>www.moslereconomics.com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Savings Desires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Institutional demand leakages tend to force income not to be spent</a:t>
            </a:r>
          </a:p>
          <a:p>
            <a:r>
              <a:rPr lang="en-029" dirty="0" smtClean="0"/>
              <a:t>Private sector credit expansion and government deficit spending fill the spending gap</a:t>
            </a:r>
          </a:p>
          <a:p>
            <a:r>
              <a:rPr lang="en-029" dirty="0" smtClean="0">
                <a:solidFill>
                  <a:srgbClr val="FF0000"/>
                </a:solidFill>
              </a:rPr>
              <a:t>Changes in private sector savings are generally the result of changes in private sector debt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 and Unemployment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provisions itself to provide for public infrastructure</a:t>
            </a:r>
          </a:p>
          <a:p>
            <a:r>
              <a:rPr lang="en-US" dirty="0" smtClean="0"/>
              <a:t>What sense does it make for government to create more unemployed through tax levies than it wants to employ?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a given size government, there is a level of taxation that corresponds to full employment.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Federal spending is not (operationally) constrained by revenues.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Federal taxes function to regulate aggregate demand, and not to collect revenues per se.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Federal borrowing functions to support the term structure of interest rates, and not to collect revenues per se.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spending is a matter of crediting transaction accounts at the central bank.</a:t>
            </a:r>
          </a:p>
          <a:p>
            <a:r>
              <a:rPr lang="en-US" dirty="0" smtClean="0"/>
              <a:t>Government borrowing is a matter of debiting transactions accounts and crediting securities accounts at the central bank.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Paying back government borrowing is a matter of debiting securities accounts and crediting reserve accounts at the central bank.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MONETIZING THE ECONOMY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 smtClean="0"/>
          </a:p>
          <a:p>
            <a:r>
              <a:rPr lang="en-029" dirty="0" smtClean="0"/>
              <a:t>Taxes cause goods and services to be offered for sale</a:t>
            </a:r>
          </a:p>
          <a:p>
            <a:r>
              <a:rPr lang="en-029" dirty="0" smtClean="0"/>
              <a:t>This causes a general desire to obtain that currency</a:t>
            </a:r>
            <a:br>
              <a:rPr lang="en-029" dirty="0" smtClean="0"/>
            </a:br>
            <a:endParaRPr lang="en-029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MMT and Uncertainty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 smtClean="0"/>
          </a:p>
          <a:p>
            <a:r>
              <a:rPr lang="en-029" dirty="0" smtClean="0"/>
              <a:t>Uncertainty used to about why people use money</a:t>
            </a:r>
          </a:p>
          <a:p>
            <a:r>
              <a:rPr lang="en-029" dirty="0" smtClean="0"/>
              <a:t>MMT says uncertainty is about why people save financial assets denominated in the government’s currency of issue</a:t>
            </a:r>
            <a:br>
              <a:rPr lang="en-029" dirty="0" smtClean="0"/>
            </a:br>
            <a:endParaRPr lang="en-029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Full Employment and Price Stability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 smtClean="0"/>
          </a:p>
          <a:p>
            <a:r>
              <a:rPr lang="en-029" dirty="0" smtClean="0"/>
              <a:t>Current policy uses an unemployed buffer stock as a price anchor</a:t>
            </a:r>
          </a:p>
          <a:p>
            <a:r>
              <a:rPr lang="en-029" dirty="0" smtClean="0">
                <a:solidFill>
                  <a:srgbClr val="FF0000"/>
                </a:solidFill>
              </a:rPr>
              <a:t>MMT reveals the option and benefits of using an employed buffer stock as a price anchor 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Contributions of MMT to the Theory of the Monetary Circuit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Warren </a:t>
            </a:r>
            <a:r>
              <a:rPr lang="en-US" dirty="0" err="1" smtClean="0"/>
              <a:t>Mosler</a:t>
            </a:r>
            <a:endParaRPr lang="en-US" dirty="0" smtClean="0"/>
          </a:p>
          <a:p>
            <a:r>
              <a:rPr lang="en-US" dirty="0" smtClean="0"/>
              <a:t>www.moslereconomics.com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Horizontal and </a:t>
            </a:r>
            <a:r>
              <a:rPr lang="en-029" smtClean="0"/>
              <a:t>Vertical Components</a:t>
            </a:r>
            <a:endParaRPr lang="en-029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530" y="1600200"/>
            <a:ext cx="73729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Monetary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Business borrow to buy inputs and pay labor</a:t>
            </a:r>
          </a:p>
          <a:p>
            <a:r>
              <a:rPr lang="en-US" dirty="0" smtClean="0"/>
              <a:t>Wages and profits buy the output</a:t>
            </a:r>
          </a:p>
          <a:p>
            <a:r>
              <a:rPr lang="en-US" dirty="0" smtClean="0"/>
              <a:t>Business retires borrowings</a:t>
            </a:r>
          </a:p>
          <a:p>
            <a:r>
              <a:rPr lang="en-US" dirty="0" smtClean="0"/>
              <a:t>Flux and reflux</a:t>
            </a:r>
          </a:p>
          <a:p>
            <a:r>
              <a:rPr lang="en-US" dirty="0" smtClean="0"/>
              <a:t>Then government is introduced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MMT begins with government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 called this the vertical component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Credit and the </a:t>
            </a:r>
            <a:r>
              <a:rPr lang="en-029" smtClean="0"/>
              <a:t>Monetary Circuit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Credit expansion in general is ‘horizontal’</a:t>
            </a:r>
          </a:p>
          <a:p>
            <a:r>
              <a:rPr lang="en-US" dirty="0" smtClean="0"/>
              <a:t>Causation runs from loans to deposits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MMT:  loans create both deposits and reserves</a:t>
            </a: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Monetary Circuit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unanswered question is why anyone works in exchange for a unit of account with no intrinsic value.</a:t>
            </a:r>
          </a:p>
          <a:p>
            <a:r>
              <a:rPr lang="en-US" dirty="0" smtClean="0"/>
              <a:t>Traditional responses assume value from an infinite regression.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MMT begins with the forces driving why anyone would work for the unit of account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MMT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 smtClean="0">
              <a:solidFill>
                <a:srgbClr val="FF0000"/>
              </a:solidFill>
            </a:endParaRPr>
          </a:p>
          <a:p>
            <a:r>
              <a:rPr lang="en-029" dirty="0" smtClean="0">
                <a:solidFill>
                  <a:srgbClr val="FF0000"/>
                </a:solidFill>
              </a:rPr>
              <a:t>The Currency is a (simple) public monopoly</a:t>
            </a:r>
          </a:p>
          <a:p>
            <a:r>
              <a:rPr lang="en-029" dirty="0" smtClean="0"/>
              <a:t>That currency is necessarily not ‘neutral’</a:t>
            </a:r>
          </a:p>
          <a:p>
            <a:r>
              <a:rPr lang="en-029" dirty="0" smtClean="0"/>
              <a:t>Monopolists are necessarily price setters</a:t>
            </a:r>
          </a:p>
          <a:p>
            <a:r>
              <a:rPr lang="en-029" dirty="0" smtClean="0"/>
              <a:t>When monopolists restrict supply, the result is excess capacity</a:t>
            </a:r>
          </a:p>
          <a:p>
            <a:endParaRPr lang="en-029" dirty="0" smtClean="0"/>
          </a:p>
          <a:p>
            <a:endParaRPr lang="en-029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Government and the Vertical Component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is desirous of provisioning itself</a:t>
            </a:r>
          </a:p>
          <a:p>
            <a:r>
              <a:rPr lang="en-US" dirty="0" smtClean="0"/>
              <a:t>The State levies a tax payable in its currency</a:t>
            </a:r>
          </a:p>
          <a:p>
            <a:r>
              <a:rPr lang="en-US" dirty="0" smtClean="0"/>
              <a:t>This creates sellers of real goods and services seeking the needed currency. </a:t>
            </a:r>
          </a:p>
          <a:p>
            <a:r>
              <a:rPr lang="en-US" dirty="0" smtClean="0"/>
              <a:t>Sellers of labor seeking the currency are defined of unemployed.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Spending and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spending employs the unemployed created by the tax liabilities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government spending isn’t sufficient to provide the funds needed to cover tax liabilities and savings desires, the result is unemployment.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Inflation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The currency monopolist is necessarily price setter</a:t>
            </a:r>
          </a:p>
          <a:p>
            <a:r>
              <a:rPr lang="en-029" dirty="0" smtClean="0">
                <a:solidFill>
                  <a:srgbClr val="FF0000"/>
                </a:solidFill>
              </a:rPr>
              <a:t>The price level is necessarily a function of prices paid by government when it spends, and/or collateral demanded when it lends</a:t>
            </a:r>
          </a:p>
          <a:p>
            <a:endParaRPr lang="en-029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</TotalTime>
  <Words>558</Words>
  <Application>Microsoft Office PowerPoint</Application>
  <PresentationFormat>On-screen Show (4:3)</PresentationFormat>
  <Paragraphs>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Contributions of MMT to the Theory of the Monetary Circuit</vt:lpstr>
      <vt:lpstr>Horizontal and Vertical Components</vt:lpstr>
      <vt:lpstr>The Monetary Circuit</vt:lpstr>
      <vt:lpstr>Credit and the Monetary Circuit</vt:lpstr>
      <vt:lpstr>The Monetary Circuit (cont.)</vt:lpstr>
      <vt:lpstr>MMT</vt:lpstr>
      <vt:lpstr> Government and the Vertical Component </vt:lpstr>
      <vt:lpstr>Spending and Unemployment</vt:lpstr>
      <vt:lpstr>Inflation</vt:lpstr>
      <vt:lpstr>Savings Desires</vt:lpstr>
      <vt:lpstr>Government and Unemployment </vt:lpstr>
      <vt:lpstr>MMT</vt:lpstr>
      <vt:lpstr>MMT (cont.)</vt:lpstr>
      <vt:lpstr>MONETIZING THE ECONOMY</vt:lpstr>
      <vt:lpstr>MMT and Uncertainty</vt:lpstr>
      <vt:lpstr>Full Employment and Price Stability</vt:lpstr>
      <vt:lpstr>PowerPoint Presentation</vt:lpstr>
      <vt:lpstr>Contributions of MMT to the Theory of the Monetary Circuit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MMT and the Monetary Circuit</dc:title>
  <dc:creator>Warren</dc:creator>
  <cp:lastModifiedBy>Jim</cp:lastModifiedBy>
  <cp:revision>102</cp:revision>
  <dcterms:created xsi:type="dcterms:W3CDTF">2011-05-18T19:24:54Z</dcterms:created>
  <dcterms:modified xsi:type="dcterms:W3CDTF">2011-05-31T17:32:44Z</dcterms:modified>
</cp:coreProperties>
</file>